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45"/>
  </p:notesMasterIdLst>
  <p:handoutMasterIdLst>
    <p:handoutMasterId r:id="rId146"/>
  </p:handoutMasterIdLst>
  <p:sldIdLst>
    <p:sldId id="316" r:id="rId5"/>
    <p:sldId id="403" r:id="rId6"/>
    <p:sldId id="432" r:id="rId7"/>
    <p:sldId id="433" r:id="rId8"/>
    <p:sldId id="404" r:id="rId9"/>
    <p:sldId id="410" r:id="rId10"/>
    <p:sldId id="411" r:id="rId11"/>
    <p:sldId id="405" r:id="rId12"/>
    <p:sldId id="435" r:id="rId13"/>
    <p:sldId id="536" r:id="rId14"/>
    <p:sldId id="537" r:id="rId15"/>
    <p:sldId id="539" r:id="rId16"/>
    <p:sldId id="540" r:id="rId17"/>
    <p:sldId id="538" r:id="rId18"/>
    <p:sldId id="434" r:id="rId19"/>
    <p:sldId id="436" r:id="rId20"/>
    <p:sldId id="406" r:id="rId21"/>
    <p:sldId id="407" r:id="rId22"/>
    <p:sldId id="430" r:id="rId23"/>
    <p:sldId id="409" r:id="rId24"/>
    <p:sldId id="412" r:id="rId25"/>
    <p:sldId id="419" r:id="rId26"/>
    <p:sldId id="413" r:id="rId27"/>
    <p:sldId id="437" r:id="rId28"/>
    <p:sldId id="439" r:id="rId29"/>
    <p:sldId id="530" r:id="rId30"/>
    <p:sldId id="519" r:id="rId31"/>
    <p:sldId id="520" r:id="rId32"/>
    <p:sldId id="521" r:id="rId33"/>
    <p:sldId id="438" r:id="rId34"/>
    <p:sldId id="440" r:id="rId35"/>
    <p:sldId id="442" r:id="rId36"/>
    <p:sldId id="441" r:id="rId37"/>
    <p:sldId id="443" r:id="rId38"/>
    <p:sldId id="444" r:id="rId39"/>
    <p:sldId id="414" r:id="rId40"/>
    <p:sldId id="448" r:id="rId41"/>
    <p:sldId id="415" r:id="rId42"/>
    <p:sldId id="445" r:id="rId43"/>
    <p:sldId id="446" r:id="rId44"/>
    <p:sldId id="447" r:id="rId45"/>
    <p:sldId id="449" r:id="rId46"/>
    <p:sldId id="450" r:id="rId47"/>
    <p:sldId id="483" r:id="rId48"/>
    <p:sldId id="484" r:id="rId49"/>
    <p:sldId id="522" r:id="rId50"/>
    <p:sldId id="485" r:id="rId51"/>
    <p:sldId id="486" r:id="rId52"/>
    <p:sldId id="487" r:id="rId53"/>
    <p:sldId id="488" r:id="rId54"/>
    <p:sldId id="489" r:id="rId55"/>
    <p:sldId id="490" r:id="rId56"/>
    <p:sldId id="491" r:id="rId57"/>
    <p:sldId id="416" r:id="rId58"/>
    <p:sldId id="417" r:id="rId59"/>
    <p:sldId id="500" r:id="rId60"/>
    <p:sldId id="418" r:id="rId61"/>
    <p:sldId id="523" r:id="rId62"/>
    <p:sldId id="524" r:id="rId63"/>
    <p:sldId id="529" r:id="rId64"/>
    <p:sldId id="525" r:id="rId65"/>
    <p:sldId id="526" r:id="rId66"/>
    <p:sldId id="527" r:id="rId67"/>
    <p:sldId id="528" r:id="rId68"/>
    <p:sldId id="492" r:id="rId69"/>
    <p:sldId id="493" r:id="rId70"/>
    <p:sldId id="494" r:id="rId71"/>
    <p:sldId id="495" r:id="rId72"/>
    <p:sldId id="496" r:id="rId73"/>
    <p:sldId id="497" r:id="rId74"/>
    <p:sldId id="498" r:id="rId75"/>
    <p:sldId id="499" r:id="rId76"/>
    <p:sldId id="420" r:id="rId77"/>
    <p:sldId id="421" r:id="rId78"/>
    <p:sldId id="422" r:id="rId79"/>
    <p:sldId id="424" r:id="rId80"/>
    <p:sldId id="451" r:id="rId81"/>
    <p:sldId id="452" r:id="rId82"/>
    <p:sldId id="453" r:id="rId83"/>
    <p:sldId id="454" r:id="rId84"/>
    <p:sldId id="455" r:id="rId85"/>
    <p:sldId id="456" r:id="rId86"/>
    <p:sldId id="457" r:id="rId87"/>
    <p:sldId id="458" r:id="rId88"/>
    <p:sldId id="459" r:id="rId89"/>
    <p:sldId id="460" r:id="rId90"/>
    <p:sldId id="461" r:id="rId91"/>
    <p:sldId id="462" r:id="rId92"/>
    <p:sldId id="463" r:id="rId93"/>
    <p:sldId id="464" r:id="rId94"/>
    <p:sldId id="482" r:id="rId95"/>
    <p:sldId id="468" r:id="rId96"/>
    <p:sldId id="465" r:id="rId97"/>
    <p:sldId id="466" r:id="rId98"/>
    <p:sldId id="467" r:id="rId99"/>
    <p:sldId id="423" r:id="rId100"/>
    <p:sldId id="475" r:id="rId101"/>
    <p:sldId id="476" r:id="rId102"/>
    <p:sldId id="429" r:id="rId103"/>
    <p:sldId id="425" r:id="rId104"/>
    <p:sldId id="426" r:id="rId105"/>
    <p:sldId id="427" r:id="rId106"/>
    <p:sldId id="428" r:id="rId107"/>
    <p:sldId id="431" r:id="rId108"/>
    <p:sldId id="469" r:id="rId109"/>
    <p:sldId id="470" r:id="rId110"/>
    <p:sldId id="471" r:id="rId111"/>
    <p:sldId id="472" r:id="rId112"/>
    <p:sldId id="473" r:id="rId113"/>
    <p:sldId id="474" r:id="rId114"/>
    <p:sldId id="477" r:id="rId115"/>
    <p:sldId id="478" r:id="rId116"/>
    <p:sldId id="479" r:id="rId117"/>
    <p:sldId id="480" r:id="rId118"/>
    <p:sldId id="481" r:id="rId119"/>
    <p:sldId id="503" r:id="rId120"/>
    <p:sldId id="506" r:id="rId121"/>
    <p:sldId id="504" r:id="rId122"/>
    <p:sldId id="505" r:id="rId123"/>
    <p:sldId id="501" r:id="rId124"/>
    <p:sldId id="502" r:id="rId125"/>
    <p:sldId id="507" r:id="rId126"/>
    <p:sldId id="508" r:id="rId127"/>
    <p:sldId id="509" r:id="rId128"/>
    <p:sldId id="510" r:id="rId129"/>
    <p:sldId id="511" r:id="rId130"/>
    <p:sldId id="512" r:id="rId131"/>
    <p:sldId id="513" r:id="rId132"/>
    <p:sldId id="514" r:id="rId133"/>
    <p:sldId id="518" r:id="rId134"/>
    <p:sldId id="515" r:id="rId135"/>
    <p:sldId id="516" r:id="rId136"/>
    <p:sldId id="531" r:id="rId137"/>
    <p:sldId id="532" r:id="rId138"/>
    <p:sldId id="533" r:id="rId139"/>
    <p:sldId id="534" r:id="rId140"/>
    <p:sldId id="535" r:id="rId141"/>
    <p:sldId id="517" r:id="rId142"/>
    <p:sldId id="339" r:id="rId143"/>
    <p:sldId id="364" r:id="rId144"/>
  </p:sldIdLst>
  <p:sldSz cx="9144000" cy="6858000" type="screen4x3"/>
  <p:notesSz cx="6858000" cy="9144000"/>
  <p:custDataLst>
    <p:tags r:id="rId1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9" d="100"/>
          <a:sy n="89" d="100"/>
        </p:scale>
        <p:origin x="1310"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3120"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presProps" Target="presProp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2019-03-23</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3/23/2019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36</a:t>
            </a:fld>
            <a:endParaRPr lang="en-US"/>
          </a:p>
        </p:txBody>
      </p:sp>
    </p:spTree>
    <p:extLst>
      <p:ext uri="{BB962C8B-B14F-4D97-AF65-F5344CB8AC3E}">
        <p14:creationId xmlns:p14="http://schemas.microsoft.com/office/powerpoint/2010/main" val="4116129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38</a:t>
            </a:fld>
            <a:endParaRPr lang="en-US"/>
          </a:p>
        </p:txBody>
      </p:sp>
    </p:spTree>
    <p:extLst>
      <p:ext uri="{BB962C8B-B14F-4D97-AF65-F5344CB8AC3E}">
        <p14:creationId xmlns:p14="http://schemas.microsoft.com/office/powerpoint/2010/main" val="1536005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102</a:t>
            </a:fld>
            <a:endParaRPr lang="en-US"/>
          </a:p>
        </p:txBody>
      </p:sp>
    </p:spTree>
    <p:extLst>
      <p:ext uri="{BB962C8B-B14F-4D97-AF65-F5344CB8AC3E}">
        <p14:creationId xmlns:p14="http://schemas.microsoft.com/office/powerpoint/2010/main" val="722036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128</a:t>
            </a:fld>
            <a:endParaRPr lang="en-US"/>
          </a:p>
        </p:txBody>
      </p:sp>
    </p:spTree>
    <p:extLst>
      <p:ext uri="{BB962C8B-B14F-4D97-AF65-F5344CB8AC3E}">
        <p14:creationId xmlns:p14="http://schemas.microsoft.com/office/powerpoint/2010/main" val="3018653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135</a:t>
            </a:fld>
            <a:endParaRPr lang="en-US"/>
          </a:p>
        </p:txBody>
      </p:sp>
    </p:spTree>
    <p:extLst>
      <p:ext uri="{BB962C8B-B14F-4D97-AF65-F5344CB8AC3E}">
        <p14:creationId xmlns:p14="http://schemas.microsoft.com/office/powerpoint/2010/main" val="862319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136</a:t>
            </a:fld>
            <a:endParaRPr lang="en-US"/>
          </a:p>
        </p:txBody>
      </p:sp>
    </p:spTree>
    <p:extLst>
      <p:ext uri="{BB962C8B-B14F-4D97-AF65-F5344CB8AC3E}">
        <p14:creationId xmlns:p14="http://schemas.microsoft.com/office/powerpoint/2010/main" val="1951233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137</a:t>
            </a:fld>
            <a:endParaRPr lang="en-US"/>
          </a:p>
        </p:txBody>
      </p:sp>
    </p:spTree>
    <p:extLst>
      <p:ext uri="{BB962C8B-B14F-4D97-AF65-F5344CB8AC3E}">
        <p14:creationId xmlns:p14="http://schemas.microsoft.com/office/powerpoint/2010/main" val="1198300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spTree>
    <p:extLst>
      <p:ext uri="{BB962C8B-B14F-4D97-AF65-F5344CB8AC3E}">
        <p14:creationId xmlns:p14="http://schemas.microsoft.com/office/powerpoint/2010/main" val="419537702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pic>
        <p:nvPicPr>
          <p:cNvPr id="2" name="Picture 1"/>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7696200" y="234187"/>
            <a:ext cx="806570" cy="721488"/>
          </a:xfrm>
          <a:prstGeom prst="rect">
            <a:avLst/>
          </a:prstGeom>
        </p:spPr>
      </p:pic>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hyperlink" Target="http://registry.npmjs.org/"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dom.png"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hyperlink" Target="https://scotch.io/tutorials/demystifying-the-service-worker-lifecycle#toc-installation"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React </a:t>
            </a:r>
            <a:r>
              <a:rPr lang="en-US" dirty="0" err="1" smtClean="0"/>
              <a:t>js</a:t>
            </a:r>
            <a:endParaRPr lang="en-US" dirty="0"/>
          </a:p>
          <a:p>
            <a:endParaRPr lang="en-US" dirty="0"/>
          </a:p>
        </p:txBody>
      </p:sp>
      <p:sp>
        <p:nvSpPr>
          <p:cNvPr id="2" name="TextBox 1"/>
          <p:cNvSpPr txBox="1"/>
          <p:nvPr/>
        </p:nvSpPr>
        <p:spPr>
          <a:xfrm>
            <a:off x="762000" y="2971800"/>
            <a:ext cx="1749197" cy="369332"/>
          </a:xfrm>
          <a:prstGeom prst="rect">
            <a:avLst/>
          </a:prstGeom>
          <a:noFill/>
        </p:spPr>
        <p:txBody>
          <a:bodyPr wrap="none" rtlCol="0">
            <a:spAutoFit/>
          </a:bodyPr>
          <a:lstStyle/>
          <a:p>
            <a:r>
              <a:rPr lang="en-IN" dirty="0" smtClean="0"/>
              <a:t>Parameswari E</a:t>
            </a:r>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833" t="1481" r="833" b="-2222"/>
          <a:stretch/>
        </p:blipFill>
        <p:spPr>
          <a:xfrm>
            <a:off x="-76200" y="1143000"/>
            <a:ext cx="9144000" cy="5181600"/>
          </a:xfrm>
          <a:prstGeom prst="rect">
            <a:avLst/>
          </a:prstGeom>
        </p:spPr>
      </p:pic>
    </p:spTree>
    <p:extLst>
      <p:ext uri="{BB962C8B-B14F-4D97-AF65-F5344CB8AC3E}">
        <p14:creationId xmlns:p14="http://schemas.microsoft.com/office/powerpoint/2010/main" val="32876260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b="1" i="1" dirty="0" err="1"/>
              <a:t>getDefaultProps</a:t>
            </a:r>
            <a:r>
              <a:rPr lang="en-US" b="1" i="1" dirty="0"/>
              <a:t>(): </a:t>
            </a:r>
            <a:r>
              <a:rPr lang="en-US" dirty="0"/>
              <a:t>This method is used to specify the default value of </a:t>
            </a:r>
            <a:r>
              <a:rPr lang="en-US" b="1" dirty="0" err="1"/>
              <a:t>this.props</a:t>
            </a:r>
            <a:r>
              <a:rPr lang="en-US" dirty="0"/>
              <a:t>. It gets called before your component is even created or any props from the parent are passed into it.</a:t>
            </a:r>
          </a:p>
          <a:p>
            <a:r>
              <a:rPr lang="en-US" b="1" dirty="0" err="1"/>
              <a:t>getInitialState</a:t>
            </a:r>
            <a:r>
              <a:rPr lang="en-US" b="1" dirty="0"/>
              <a:t>(): </a:t>
            </a:r>
            <a:r>
              <a:rPr lang="en-US" dirty="0"/>
              <a:t>This method is used to specify the default value of </a:t>
            </a:r>
            <a:r>
              <a:rPr lang="en-US" b="1" dirty="0" err="1"/>
              <a:t>this.state</a:t>
            </a:r>
            <a:r>
              <a:rPr lang="en-US" dirty="0"/>
              <a:t> before your component is created. </a:t>
            </a:r>
          </a:p>
          <a:p>
            <a:r>
              <a:rPr lang="en-US" b="1" i="1" dirty="0" err="1"/>
              <a:t>componentWillMount</a:t>
            </a:r>
            <a:r>
              <a:rPr lang="en-US" b="1" i="1" dirty="0"/>
              <a:t>(): </a:t>
            </a:r>
            <a:r>
              <a:rPr lang="en-US" dirty="0"/>
              <a:t>This is the last method that you can call before your component gets rendered into the DOM. But if you call </a:t>
            </a:r>
            <a:r>
              <a:rPr lang="en-US" b="1" dirty="0" err="1"/>
              <a:t>setState</a:t>
            </a:r>
            <a:r>
              <a:rPr lang="en-US" b="1" dirty="0"/>
              <a:t>()</a:t>
            </a:r>
            <a:r>
              <a:rPr lang="en-US" dirty="0"/>
              <a:t> inside this method your component will not re-render.</a:t>
            </a:r>
          </a:p>
          <a:p>
            <a:r>
              <a:rPr lang="en-US" b="1" i="1" dirty="0"/>
              <a:t>render(): </a:t>
            </a:r>
            <a:r>
              <a:rPr lang="en-US" dirty="0"/>
              <a:t>This method is responsible for returning a single root HTML node and must be defined in each and every component. You can return </a:t>
            </a:r>
            <a:r>
              <a:rPr lang="en-US" b="1" dirty="0"/>
              <a:t>null</a:t>
            </a:r>
            <a:r>
              <a:rPr lang="en-US" dirty="0"/>
              <a:t> or </a:t>
            </a:r>
            <a:r>
              <a:rPr lang="en-US" b="1" dirty="0"/>
              <a:t>false </a:t>
            </a:r>
            <a:r>
              <a:rPr lang="en-US" dirty="0"/>
              <a:t>in case you don’t want to render anything.</a:t>
            </a:r>
          </a:p>
          <a:p>
            <a:r>
              <a:rPr lang="en-US" b="1" i="1" dirty="0" err="1"/>
              <a:t>componentDidMount</a:t>
            </a:r>
            <a:r>
              <a:rPr lang="en-US" b="1" i="1" dirty="0"/>
              <a:t>(): </a:t>
            </a:r>
            <a:r>
              <a:rPr lang="en-US" dirty="0"/>
              <a:t>Once the component is rendered and placed on the DOM, this method is called. Here you can perform any DOM querying operations.</a:t>
            </a:r>
          </a:p>
          <a:p>
            <a:endParaRPr lang="en-IN" dirty="0"/>
          </a:p>
        </p:txBody>
      </p:sp>
      <p:sp>
        <p:nvSpPr>
          <p:cNvPr id="3" name="Title 2"/>
          <p:cNvSpPr>
            <a:spLocks noGrp="1"/>
          </p:cNvSpPr>
          <p:nvPr>
            <p:ph type="title"/>
          </p:nvPr>
        </p:nvSpPr>
        <p:spPr/>
        <p:txBody>
          <a:bodyPr/>
          <a:lstStyle/>
          <a:p>
            <a:r>
              <a:rPr lang="en-IN" dirty="0" smtClean="0"/>
              <a:t>Initial Phase</a:t>
            </a:r>
            <a:endParaRPr lang="en-IN" dirty="0"/>
          </a:p>
        </p:txBody>
      </p:sp>
    </p:spTree>
    <p:extLst>
      <p:ext uri="{BB962C8B-B14F-4D97-AF65-F5344CB8AC3E}">
        <p14:creationId xmlns:p14="http://schemas.microsoft.com/office/powerpoint/2010/main" val="77834529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b="1" i="1" dirty="0" err="1"/>
              <a:t>shouldComponentUpdate</a:t>
            </a:r>
            <a:r>
              <a:rPr lang="en-US" b="1" i="1" dirty="0"/>
              <a:t>(): </a:t>
            </a:r>
            <a:r>
              <a:rPr lang="en-US" dirty="0"/>
              <a:t>Using this method you can control your component’s behavior of updating itself. If you return a true from this method, the component will update. Else if this method returns a false, the component will skip the updating.</a:t>
            </a:r>
          </a:p>
          <a:p>
            <a:r>
              <a:rPr lang="en-US" b="1" i="1" dirty="0" err="1"/>
              <a:t>componentWillUpdate</a:t>
            </a:r>
            <a:r>
              <a:rPr lang="en-US" b="1" i="1" dirty="0"/>
              <a:t>(): </a:t>
            </a:r>
            <a:r>
              <a:rPr lang="en-US" dirty="0"/>
              <a:t>This method is called</a:t>
            </a:r>
            <a:r>
              <a:rPr lang="en-US" b="1" dirty="0"/>
              <a:t> </a:t>
            </a:r>
            <a:r>
              <a:rPr lang="en-US" dirty="0"/>
              <a:t>just before your component is about to update. In this method, you can’t change your component state by calling </a:t>
            </a:r>
            <a:r>
              <a:rPr lang="en-US" b="1" dirty="0" err="1"/>
              <a:t>this.setState</a:t>
            </a:r>
            <a:r>
              <a:rPr lang="en-US" dirty="0"/>
              <a:t>.</a:t>
            </a:r>
          </a:p>
          <a:p>
            <a:r>
              <a:rPr lang="en-US" b="1" i="1" dirty="0"/>
              <a:t>render(): </a:t>
            </a:r>
            <a:r>
              <a:rPr lang="en-US" dirty="0"/>
              <a:t>If you are returning false via </a:t>
            </a:r>
            <a:r>
              <a:rPr lang="en-US" b="1" dirty="0" err="1"/>
              <a:t>shouldComponentUpdate</a:t>
            </a:r>
            <a:r>
              <a:rPr lang="en-US" b="1" dirty="0"/>
              <a:t>()</a:t>
            </a:r>
            <a:r>
              <a:rPr lang="en-US" dirty="0"/>
              <a:t>, the code inside </a:t>
            </a:r>
            <a:r>
              <a:rPr lang="en-US" b="1" dirty="0"/>
              <a:t>render()</a:t>
            </a:r>
            <a:r>
              <a:rPr lang="en-US" dirty="0"/>
              <a:t> will be invoked again to ensure that your component displays itself properly.</a:t>
            </a:r>
          </a:p>
          <a:p>
            <a:r>
              <a:rPr lang="en-US" b="1" i="1" dirty="0" err="1"/>
              <a:t>componentDidUpdate</a:t>
            </a:r>
            <a:r>
              <a:rPr lang="en-US" b="1" i="1" dirty="0"/>
              <a:t>(): </a:t>
            </a:r>
            <a:r>
              <a:rPr lang="en-US" dirty="0"/>
              <a:t> Once the component is updated and rendered, then this method is invoked. You can put any code inside this method, which you want to execute once the component is updated.</a:t>
            </a:r>
          </a:p>
          <a:p>
            <a:endParaRPr lang="en-IN" dirty="0"/>
          </a:p>
        </p:txBody>
      </p:sp>
      <p:sp>
        <p:nvSpPr>
          <p:cNvPr id="3" name="Title 2"/>
          <p:cNvSpPr>
            <a:spLocks noGrp="1"/>
          </p:cNvSpPr>
          <p:nvPr>
            <p:ph type="title"/>
          </p:nvPr>
        </p:nvSpPr>
        <p:spPr/>
        <p:txBody>
          <a:bodyPr/>
          <a:lstStyle/>
          <a:p>
            <a:r>
              <a:rPr lang="en-IN" dirty="0"/>
              <a:t>Updating Phase</a:t>
            </a:r>
          </a:p>
        </p:txBody>
      </p:sp>
    </p:spTree>
    <p:extLst>
      <p:ext uri="{BB962C8B-B14F-4D97-AF65-F5344CB8AC3E}">
        <p14:creationId xmlns:p14="http://schemas.microsoft.com/office/powerpoint/2010/main" val="119397313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i="1" dirty="0" err="1"/>
              <a:t>componentWillReceiveProps</a:t>
            </a:r>
            <a:r>
              <a:rPr lang="en-US" b="1" i="1" dirty="0"/>
              <a:t>(): </a:t>
            </a:r>
            <a:r>
              <a:rPr lang="en-US" dirty="0"/>
              <a:t>This method returns one argument which contains the new prop value that is about to be assigned to the component.</a:t>
            </a:r>
            <a:br>
              <a:rPr lang="en-US" dirty="0"/>
            </a:br>
            <a:r>
              <a:rPr lang="en-US" i="1" dirty="0"/>
              <a:t>Rest of the lifecycle methods behave identically to the methods which we saw in the previous phase</a:t>
            </a:r>
            <a:r>
              <a:rPr lang="en-US" i="1" dirty="0" smtClean="0"/>
              <a:t>.</a:t>
            </a:r>
            <a:endParaRPr lang="en-US" dirty="0"/>
          </a:p>
          <a:p>
            <a:r>
              <a:rPr lang="en-US" b="1" i="1" dirty="0" err="1"/>
              <a:t>shouldComponentUpdate</a:t>
            </a:r>
            <a:r>
              <a:rPr lang="en-US" b="1" i="1" dirty="0"/>
              <a:t>()</a:t>
            </a:r>
            <a:endParaRPr lang="en-US" dirty="0"/>
          </a:p>
          <a:p>
            <a:r>
              <a:rPr lang="en-US" b="1" i="1" dirty="0" err="1"/>
              <a:t>componentWillUpdate</a:t>
            </a:r>
            <a:r>
              <a:rPr lang="en-US" b="1" i="1" dirty="0"/>
              <a:t>()</a:t>
            </a:r>
            <a:endParaRPr lang="en-US" dirty="0"/>
          </a:p>
          <a:p>
            <a:r>
              <a:rPr lang="en-US" b="1" i="1" dirty="0"/>
              <a:t>render()</a:t>
            </a:r>
            <a:endParaRPr lang="en-US" dirty="0"/>
          </a:p>
          <a:p>
            <a:r>
              <a:rPr lang="en-US" b="1" i="1" dirty="0" err="1"/>
              <a:t>componentDidUpdate</a:t>
            </a:r>
            <a:r>
              <a:rPr lang="en-US" b="1" i="1" dirty="0"/>
              <a:t>()</a:t>
            </a:r>
            <a:endParaRPr lang="en-US" dirty="0"/>
          </a:p>
          <a:p>
            <a:endParaRPr lang="en-IN" dirty="0"/>
          </a:p>
        </p:txBody>
      </p:sp>
      <p:sp>
        <p:nvSpPr>
          <p:cNvPr id="3" name="Title 2"/>
          <p:cNvSpPr>
            <a:spLocks noGrp="1"/>
          </p:cNvSpPr>
          <p:nvPr>
            <p:ph type="title"/>
          </p:nvPr>
        </p:nvSpPr>
        <p:spPr/>
        <p:txBody>
          <a:bodyPr/>
          <a:lstStyle/>
          <a:p>
            <a:r>
              <a:rPr lang="en-IN" dirty="0"/>
              <a:t> Props Change Phase</a:t>
            </a:r>
          </a:p>
        </p:txBody>
      </p:sp>
    </p:spTree>
    <p:extLst>
      <p:ext uri="{BB962C8B-B14F-4D97-AF65-F5344CB8AC3E}">
        <p14:creationId xmlns:p14="http://schemas.microsoft.com/office/powerpoint/2010/main" val="171031285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i="1" dirty="0" err="1"/>
              <a:t>componentWillUnmount</a:t>
            </a:r>
            <a:r>
              <a:rPr lang="en-US" b="1" i="1" dirty="0"/>
              <a:t>(): </a:t>
            </a:r>
            <a:r>
              <a:rPr lang="en-US" dirty="0"/>
              <a:t>Once this method is invoked, your component is removed from the DOM permanently. In this method,</a:t>
            </a:r>
            <a:r>
              <a:rPr lang="en-US" b="1" i="1" dirty="0"/>
              <a:t> </a:t>
            </a:r>
            <a:r>
              <a:rPr lang="en-US" dirty="0"/>
              <a:t>you can perform any clean-up related tasks like removing event listeners, stopping timers, etc.</a:t>
            </a:r>
          </a:p>
          <a:p>
            <a:endParaRPr lang="en-IN" dirty="0"/>
          </a:p>
        </p:txBody>
      </p:sp>
      <p:sp>
        <p:nvSpPr>
          <p:cNvPr id="3" name="Title 2"/>
          <p:cNvSpPr>
            <a:spLocks noGrp="1"/>
          </p:cNvSpPr>
          <p:nvPr>
            <p:ph type="title"/>
          </p:nvPr>
        </p:nvSpPr>
        <p:spPr/>
        <p:txBody>
          <a:bodyPr/>
          <a:lstStyle/>
          <a:p>
            <a:r>
              <a:rPr lang="en-IN" dirty="0"/>
              <a:t> The Unmounting Phase</a:t>
            </a:r>
          </a:p>
        </p:txBody>
      </p:sp>
    </p:spTree>
    <p:extLst>
      <p:ext uri="{BB962C8B-B14F-4D97-AF65-F5344CB8AC3E}">
        <p14:creationId xmlns:p14="http://schemas.microsoft.com/office/powerpoint/2010/main" val="116260664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First, install create-react-app globally with node package manager (</a:t>
            </a:r>
            <a:r>
              <a:rPr lang="en-US" dirty="0" err="1"/>
              <a:t>npm</a:t>
            </a:r>
            <a:r>
              <a:rPr lang="en-US" dirty="0"/>
              <a:t>).</a:t>
            </a:r>
            <a:endParaRPr lang="en-IN" dirty="0" smtClean="0"/>
          </a:p>
          <a:p>
            <a:r>
              <a:rPr lang="en-IN" dirty="0" smtClean="0"/>
              <a:t>npm </a:t>
            </a:r>
            <a:r>
              <a:rPr lang="en-IN" b="1" dirty="0" smtClean="0"/>
              <a:t>install </a:t>
            </a:r>
            <a:r>
              <a:rPr lang="en-IN" dirty="0"/>
              <a:t>-g </a:t>
            </a:r>
            <a:r>
              <a:rPr lang="en-IN" dirty="0" smtClean="0"/>
              <a:t>create-react-app</a:t>
            </a:r>
          </a:p>
          <a:p>
            <a:r>
              <a:rPr lang="en-US" dirty="0"/>
              <a:t>Then run the generator in your chosen directory.</a:t>
            </a:r>
          </a:p>
          <a:p>
            <a:r>
              <a:rPr lang="en-IN" dirty="0"/>
              <a:t>create-react-app </a:t>
            </a:r>
            <a:r>
              <a:rPr lang="en-IN" dirty="0" smtClean="0"/>
              <a:t>my-app</a:t>
            </a:r>
          </a:p>
          <a:p>
            <a:r>
              <a:rPr lang="en-US" dirty="0"/>
              <a:t>Navigate to the newly created directory and run the start script.</a:t>
            </a:r>
          </a:p>
          <a:p>
            <a:r>
              <a:rPr lang="en-IN" b="1" dirty="0"/>
              <a:t>cd </a:t>
            </a:r>
            <a:r>
              <a:rPr lang="en-IN" dirty="0"/>
              <a:t>my-app</a:t>
            </a:r>
            <a:r>
              <a:rPr lang="en-IN" b="1" dirty="0"/>
              <a:t>/</a:t>
            </a:r>
          </a:p>
          <a:p>
            <a:r>
              <a:rPr lang="en-IN" dirty="0"/>
              <a:t>npm </a:t>
            </a:r>
            <a:r>
              <a:rPr lang="en-IN" b="1" dirty="0"/>
              <a:t>start</a:t>
            </a:r>
            <a:endParaRPr lang="en-IN" dirty="0"/>
          </a:p>
          <a:p>
            <a:endParaRPr lang="en-IN" dirty="0"/>
          </a:p>
        </p:txBody>
      </p:sp>
      <p:sp>
        <p:nvSpPr>
          <p:cNvPr id="3" name="Title 2"/>
          <p:cNvSpPr>
            <a:spLocks noGrp="1"/>
          </p:cNvSpPr>
          <p:nvPr>
            <p:ph type="title"/>
          </p:nvPr>
        </p:nvSpPr>
        <p:spPr/>
        <p:txBody>
          <a:bodyPr/>
          <a:lstStyle/>
          <a:p>
            <a:r>
              <a:rPr lang="en-IN" dirty="0"/>
              <a:t>Create React App</a:t>
            </a:r>
          </a:p>
        </p:txBody>
      </p:sp>
    </p:spTree>
    <p:extLst>
      <p:ext uri="{BB962C8B-B14F-4D97-AF65-F5344CB8AC3E}">
        <p14:creationId xmlns:p14="http://schemas.microsoft.com/office/powerpoint/2010/main" val="272423463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32189749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161" y="1219200"/>
            <a:ext cx="9144000" cy="5143500"/>
          </a:xfrm>
          <a:prstGeom prst="rect">
            <a:avLst/>
          </a:prstGeom>
        </p:spPr>
      </p:pic>
    </p:spTree>
    <p:extLst>
      <p:ext uri="{BB962C8B-B14F-4D97-AF65-F5344CB8AC3E}">
        <p14:creationId xmlns:p14="http://schemas.microsoft.com/office/powerpoint/2010/main" val="12712278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21067051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12721571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4074"/>
          <a:stretch/>
        </p:blipFill>
        <p:spPr>
          <a:xfrm>
            <a:off x="0" y="1072376"/>
            <a:ext cx="9144000" cy="4933950"/>
          </a:xfrm>
          <a:prstGeom prst="rect">
            <a:avLst/>
          </a:prstGeom>
        </p:spPr>
      </p:pic>
    </p:spTree>
    <p:extLst>
      <p:ext uri="{BB962C8B-B14F-4D97-AF65-F5344CB8AC3E}">
        <p14:creationId xmlns:p14="http://schemas.microsoft.com/office/powerpoint/2010/main" val="3225739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481" b="8149"/>
          <a:stretch/>
        </p:blipFill>
        <p:spPr>
          <a:xfrm>
            <a:off x="0" y="1219200"/>
            <a:ext cx="9144000" cy="4648200"/>
          </a:xfrm>
          <a:prstGeom prst="rect">
            <a:avLst/>
          </a:prstGeom>
        </p:spPr>
      </p:pic>
    </p:spTree>
    <p:extLst>
      <p:ext uri="{BB962C8B-B14F-4D97-AF65-F5344CB8AC3E}">
        <p14:creationId xmlns:p14="http://schemas.microsoft.com/office/powerpoint/2010/main" val="38934800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66800"/>
            <a:ext cx="9144000" cy="5143500"/>
          </a:xfrm>
          <a:prstGeom prst="rect">
            <a:avLst/>
          </a:prstGeom>
        </p:spPr>
      </p:pic>
    </p:spTree>
    <p:extLst>
      <p:ext uri="{BB962C8B-B14F-4D97-AF65-F5344CB8AC3E}">
        <p14:creationId xmlns:p14="http://schemas.microsoft.com/office/powerpoint/2010/main" val="13000765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React Router</a:t>
            </a:r>
            <a:endParaRPr lang="en-IN" dirty="0"/>
          </a:p>
        </p:txBody>
      </p:sp>
      <p:sp>
        <p:nvSpPr>
          <p:cNvPr id="3" name="Content Placeholder 2"/>
          <p:cNvSpPr>
            <a:spLocks noGrp="1"/>
          </p:cNvSpPr>
          <p:nvPr>
            <p:ph sz="quarter" idx="12"/>
          </p:nvPr>
        </p:nvSpPr>
        <p:spPr/>
        <p:txBody>
          <a:bodyPr/>
          <a:lstStyle/>
          <a:p>
            <a:pPr marL="0" indent="0">
              <a:buNone/>
            </a:pPr>
            <a:r>
              <a:rPr lang="en-IN" dirty="0" smtClean="0"/>
              <a:t>Npm </a:t>
            </a:r>
            <a:r>
              <a:rPr lang="en-IN" dirty="0"/>
              <a:t>install </a:t>
            </a:r>
            <a:r>
              <a:rPr lang="en-IN" dirty="0" smtClean="0"/>
              <a:t>react-router-</a:t>
            </a:r>
            <a:r>
              <a:rPr lang="en-IN" dirty="0" err="1" smtClean="0"/>
              <a:t>dom</a:t>
            </a:r>
            <a:endParaRPr lang="en-IN" dirty="0" smtClean="0"/>
          </a:p>
          <a:p>
            <a:pPr marL="0" indent="0">
              <a:buNone/>
            </a:pPr>
            <a:r>
              <a:rPr lang="en-IN" dirty="0" smtClean="0"/>
              <a:t>Index.js</a:t>
            </a:r>
          </a:p>
          <a:p>
            <a:pPr marL="0" indent="0">
              <a:buNone/>
            </a:pPr>
            <a:r>
              <a:rPr lang="en-IN" dirty="0" err="1"/>
              <a:t>const</a:t>
            </a:r>
            <a:r>
              <a:rPr lang="en-IN" dirty="0"/>
              <a:t> app=(</a:t>
            </a:r>
          </a:p>
          <a:p>
            <a:pPr marL="0" indent="0">
              <a:buNone/>
            </a:pPr>
            <a:r>
              <a:rPr lang="en-IN" dirty="0"/>
              <a:t>    &lt;</a:t>
            </a:r>
            <a:r>
              <a:rPr lang="en-IN" dirty="0" err="1"/>
              <a:t>BrowserRouter</a:t>
            </a:r>
            <a:r>
              <a:rPr lang="en-IN" dirty="0"/>
              <a:t>&gt;</a:t>
            </a:r>
          </a:p>
          <a:p>
            <a:pPr marL="0" indent="0">
              <a:buNone/>
            </a:pPr>
            <a:r>
              <a:rPr lang="en-IN" dirty="0"/>
              <a:t>        &lt;App/&gt;</a:t>
            </a:r>
          </a:p>
          <a:p>
            <a:pPr marL="0" indent="0">
              <a:buNone/>
            </a:pPr>
            <a:r>
              <a:rPr lang="en-IN" dirty="0"/>
              <a:t>    &lt;/</a:t>
            </a:r>
            <a:r>
              <a:rPr lang="en-IN" dirty="0" err="1"/>
              <a:t>BrowserRouter</a:t>
            </a:r>
            <a:r>
              <a:rPr lang="en-IN" dirty="0"/>
              <a:t>&gt;</a:t>
            </a:r>
          </a:p>
          <a:p>
            <a:pPr marL="0" indent="0">
              <a:buNone/>
            </a:pPr>
            <a:r>
              <a:rPr lang="en-IN" dirty="0"/>
              <a:t>)</a:t>
            </a:r>
          </a:p>
          <a:p>
            <a:pPr marL="0" indent="0">
              <a:buNone/>
            </a:pPr>
            <a:r>
              <a:rPr lang="en-IN" dirty="0" err="1"/>
              <a:t>ReactDOM.render</a:t>
            </a:r>
            <a:r>
              <a:rPr lang="en-IN" dirty="0"/>
              <a:t>(app, </a:t>
            </a:r>
            <a:r>
              <a:rPr lang="en-IN" dirty="0" err="1"/>
              <a:t>document.getElementById</a:t>
            </a:r>
            <a:r>
              <a:rPr lang="en-IN" dirty="0"/>
              <a:t>('root'));</a:t>
            </a:r>
          </a:p>
        </p:txBody>
      </p:sp>
    </p:spTree>
    <p:extLst>
      <p:ext uri="{BB962C8B-B14F-4D97-AF65-F5344CB8AC3E}">
        <p14:creationId xmlns:p14="http://schemas.microsoft.com/office/powerpoint/2010/main" val="35599523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React Router</a:t>
            </a:r>
            <a:endParaRPr lang="en-IN" dirty="0"/>
          </a:p>
        </p:txBody>
      </p:sp>
      <p:sp>
        <p:nvSpPr>
          <p:cNvPr id="3" name="Content Placeholder 2"/>
          <p:cNvSpPr>
            <a:spLocks noGrp="1"/>
          </p:cNvSpPr>
          <p:nvPr>
            <p:ph sz="quarter" idx="12"/>
          </p:nvPr>
        </p:nvSpPr>
        <p:spPr/>
        <p:txBody>
          <a:bodyPr/>
          <a:lstStyle/>
          <a:p>
            <a:pPr marL="0" indent="0">
              <a:buNone/>
            </a:pPr>
            <a:r>
              <a:rPr lang="en-IN" dirty="0" smtClean="0"/>
              <a:t>Npm </a:t>
            </a:r>
            <a:r>
              <a:rPr lang="en-IN" dirty="0"/>
              <a:t>install </a:t>
            </a:r>
            <a:r>
              <a:rPr lang="en-IN" dirty="0" smtClean="0"/>
              <a:t>react-router-</a:t>
            </a:r>
            <a:r>
              <a:rPr lang="en-IN" dirty="0" err="1" smtClean="0"/>
              <a:t>dom</a:t>
            </a:r>
            <a:endParaRPr lang="en-IN" dirty="0" smtClean="0"/>
          </a:p>
          <a:p>
            <a:pPr marL="0" indent="0">
              <a:buNone/>
            </a:pPr>
            <a:r>
              <a:rPr lang="en-IN" dirty="0" smtClean="0"/>
              <a:t>Index.js</a:t>
            </a:r>
          </a:p>
          <a:p>
            <a:pPr marL="0" indent="0">
              <a:buNone/>
            </a:pPr>
            <a:r>
              <a:rPr lang="en-IN" dirty="0" err="1"/>
              <a:t>const</a:t>
            </a:r>
            <a:r>
              <a:rPr lang="en-IN" dirty="0"/>
              <a:t> app=(</a:t>
            </a:r>
          </a:p>
          <a:p>
            <a:pPr marL="0" indent="0">
              <a:buNone/>
            </a:pPr>
            <a:r>
              <a:rPr lang="en-IN" dirty="0"/>
              <a:t>    &lt;</a:t>
            </a:r>
            <a:r>
              <a:rPr lang="en-IN" dirty="0" err="1"/>
              <a:t>BrowserRouter</a:t>
            </a:r>
            <a:r>
              <a:rPr lang="en-IN" dirty="0"/>
              <a:t>&gt;</a:t>
            </a:r>
          </a:p>
          <a:p>
            <a:pPr marL="0" indent="0">
              <a:buNone/>
            </a:pPr>
            <a:r>
              <a:rPr lang="en-IN" dirty="0"/>
              <a:t>        &lt;App/&gt;</a:t>
            </a:r>
          </a:p>
          <a:p>
            <a:pPr marL="0" indent="0">
              <a:buNone/>
            </a:pPr>
            <a:r>
              <a:rPr lang="en-IN" dirty="0"/>
              <a:t>    &lt;/</a:t>
            </a:r>
            <a:r>
              <a:rPr lang="en-IN" dirty="0" err="1"/>
              <a:t>BrowserRouter</a:t>
            </a:r>
            <a:r>
              <a:rPr lang="en-IN" dirty="0"/>
              <a:t>&gt;</a:t>
            </a:r>
          </a:p>
          <a:p>
            <a:pPr marL="0" indent="0">
              <a:buNone/>
            </a:pPr>
            <a:r>
              <a:rPr lang="en-IN" dirty="0"/>
              <a:t>)</a:t>
            </a:r>
          </a:p>
          <a:p>
            <a:pPr marL="0" indent="0">
              <a:buNone/>
            </a:pPr>
            <a:r>
              <a:rPr lang="en-IN" dirty="0" err="1"/>
              <a:t>ReactDOM.render</a:t>
            </a:r>
            <a:r>
              <a:rPr lang="en-IN" dirty="0"/>
              <a:t>(app, </a:t>
            </a:r>
            <a:r>
              <a:rPr lang="en-IN" dirty="0" err="1"/>
              <a:t>document.getElementById</a:t>
            </a:r>
            <a:r>
              <a:rPr lang="en-IN" dirty="0"/>
              <a:t>('root'));</a:t>
            </a:r>
          </a:p>
        </p:txBody>
      </p:sp>
    </p:spTree>
    <p:extLst>
      <p:ext uri="{BB962C8B-B14F-4D97-AF65-F5344CB8AC3E}">
        <p14:creationId xmlns:p14="http://schemas.microsoft.com/office/powerpoint/2010/main" val="8445609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Apollo: Easy to set up and use </a:t>
            </a:r>
            <a:r>
              <a:rPr lang="en-IN" dirty="0" err="1"/>
              <a:t>GraphQL</a:t>
            </a:r>
            <a:r>
              <a:rPr lang="en-IN" dirty="0"/>
              <a:t> client.</a:t>
            </a:r>
          </a:p>
          <a:p>
            <a:r>
              <a:rPr lang="en-IN" dirty="0" err="1"/>
              <a:t>Axios</a:t>
            </a:r>
            <a:r>
              <a:rPr lang="en-IN" dirty="0"/>
              <a:t>: Promise based HTTP client for the browser and node.js.</a:t>
            </a:r>
          </a:p>
          <a:p>
            <a:r>
              <a:rPr lang="en-IN" dirty="0"/>
              <a:t>Relay Modern - A JavaScript framework for building data-driven React applications.</a:t>
            </a:r>
          </a:p>
          <a:p>
            <a:r>
              <a:rPr lang="en-IN" dirty="0"/>
              <a:t>Request: Simplified HTTP request client.</a:t>
            </a:r>
          </a:p>
          <a:p>
            <a:r>
              <a:rPr lang="en-IN" dirty="0" err="1"/>
              <a:t>Superagent</a:t>
            </a:r>
            <a:r>
              <a:rPr lang="en-IN" dirty="0"/>
              <a:t>: A lightweight “isomorphic” library for AJAX requests.</a:t>
            </a:r>
          </a:p>
        </p:txBody>
      </p:sp>
      <p:sp>
        <p:nvSpPr>
          <p:cNvPr id="3" name="Title 2"/>
          <p:cNvSpPr>
            <a:spLocks noGrp="1"/>
          </p:cNvSpPr>
          <p:nvPr>
            <p:ph type="title"/>
          </p:nvPr>
        </p:nvSpPr>
        <p:spPr/>
        <p:txBody>
          <a:bodyPr/>
          <a:lstStyle/>
          <a:p>
            <a:r>
              <a:rPr lang="en-IN" dirty="0"/>
              <a:t>Data Fetching</a:t>
            </a:r>
            <a:br>
              <a:rPr lang="en-IN" dirty="0"/>
            </a:br>
            <a:endParaRPr lang="en-IN" dirty="0"/>
          </a:p>
        </p:txBody>
      </p:sp>
    </p:spTree>
    <p:extLst>
      <p:ext uri="{BB962C8B-B14F-4D97-AF65-F5344CB8AC3E}">
        <p14:creationId xmlns:p14="http://schemas.microsoft.com/office/powerpoint/2010/main" val="235709027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npm install </a:t>
            </a:r>
            <a:r>
              <a:rPr lang="en-IN" dirty="0" err="1"/>
              <a:t>axios</a:t>
            </a:r>
            <a:r>
              <a:rPr lang="en-IN" dirty="0"/>
              <a:t> --save</a:t>
            </a:r>
          </a:p>
        </p:txBody>
      </p:sp>
      <p:sp>
        <p:nvSpPr>
          <p:cNvPr id="3" name="Title 2"/>
          <p:cNvSpPr>
            <a:spLocks noGrp="1"/>
          </p:cNvSpPr>
          <p:nvPr>
            <p:ph type="title"/>
          </p:nvPr>
        </p:nvSpPr>
        <p:spPr/>
        <p:txBody>
          <a:bodyPr/>
          <a:lstStyle/>
          <a:p>
            <a:r>
              <a:rPr lang="en-IN" dirty="0"/>
              <a:t>Data Fetching</a:t>
            </a:r>
            <a:br>
              <a:rPr lang="en-IN" dirty="0"/>
            </a:br>
            <a:endParaRPr lang="en-IN" dirty="0"/>
          </a:p>
        </p:txBody>
      </p:sp>
    </p:spTree>
    <p:extLst>
      <p:ext uri="{BB962C8B-B14F-4D97-AF65-F5344CB8AC3E}">
        <p14:creationId xmlns:p14="http://schemas.microsoft.com/office/powerpoint/2010/main" val="31262626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Context API</a:t>
            </a:r>
            <a:endParaRPr lang="en-IN" dirty="0"/>
          </a:p>
        </p:txBody>
      </p:sp>
      <p:pic>
        <p:nvPicPr>
          <p:cNvPr id="2050" name="Picture 2" descr="https://cdn-images-1.medium.com/max/1000/1*1xSPwDqBONrPa4zF-xMAP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093" y="1828800"/>
            <a:ext cx="8545985"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84847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Redux is the predictable state container for JavaScript applications. Redux is also following the Unidirectional flow, but it is entirely different from Flux. Flux has multiple stores.</a:t>
            </a:r>
          </a:p>
          <a:p>
            <a:endParaRPr lang="en-US" dirty="0"/>
          </a:p>
          <a:p>
            <a:r>
              <a:rPr lang="en-US" dirty="0"/>
              <a:t>Redux has a Single Store.</a:t>
            </a:r>
          </a:p>
          <a:p>
            <a:endParaRPr lang="en-US" dirty="0"/>
          </a:p>
          <a:p>
            <a:r>
              <a:rPr lang="en-US" dirty="0"/>
              <a:t>Redux can not have multiple stores. The store is divided into various state objects. So all we need is to maintain the single store, or we can say the only source of truth.</a:t>
            </a:r>
            <a:endParaRPr lang="en-IN" dirty="0"/>
          </a:p>
        </p:txBody>
      </p:sp>
      <p:sp>
        <p:nvSpPr>
          <p:cNvPr id="3" name="Title 2"/>
          <p:cNvSpPr>
            <a:spLocks noGrp="1"/>
          </p:cNvSpPr>
          <p:nvPr>
            <p:ph type="title"/>
          </p:nvPr>
        </p:nvSpPr>
        <p:spPr/>
        <p:txBody>
          <a:bodyPr/>
          <a:lstStyle/>
          <a:p>
            <a:r>
              <a:rPr lang="en-IN" dirty="0" smtClean="0"/>
              <a:t>Redux</a:t>
            </a:r>
            <a:endParaRPr lang="en-IN" dirty="0"/>
          </a:p>
        </p:txBody>
      </p:sp>
    </p:spTree>
    <p:extLst>
      <p:ext uri="{BB962C8B-B14F-4D97-AF65-F5344CB8AC3E}">
        <p14:creationId xmlns:p14="http://schemas.microsoft.com/office/powerpoint/2010/main" val="292923512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REDUX</a:t>
            </a:r>
            <a:endParaRPr lang="en-IN" dirty="0"/>
          </a:p>
        </p:txBody>
      </p:sp>
      <p:pic>
        <p:nvPicPr>
          <p:cNvPr id="9218" name="Picture 2" descr="Latest Redux Tutorial Step By Step With Example From Scrat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976" y="2133600"/>
            <a:ext cx="7781925"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679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Single source of truth.</a:t>
            </a:r>
          </a:p>
          <a:p>
            <a:r>
              <a:rPr lang="en-US" dirty="0"/>
              <a:t>The state is read-only.</a:t>
            </a:r>
          </a:p>
          <a:p>
            <a:r>
              <a:rPr lang="en-US" dirty="0"/>
              <a:t>Changes are made with pure functions.</a:t>
            </a:r>
            <a:endParaRPr lang="en-IN" dirty="0"/>
          </a:p>
        </p:txBody>
      </p:sp>
      <p:sp>
        <p:nvSpPr>
          <p:cNvPr id="3" name="Title 2"/>
          <p:cNvSpPr>
            <a:spLocks noGrp="1"/>
          </p:cNvSpPr>
          <p:nvPr>
            <p:ph type="title"/>
          </p:nvPr>
        </p:nvSpPr>
        <p:spPr/>
        <p:txBody>
          <a:bodyPr/>
          <a:lstStyle/>
          <a:p>
            <a:r>
              <a:rPr lang="en-IN" cap="all" dirty="0"/>
              <a:t>THREE PRINCIPLES OF REDUX</a:t>
            </a:r>
            <a:br>
              <a:rPr lang="en-IN" cap="all" dirty="0"/>
            </a:br>
            <a:endParaRPr lang="en-IN" dirty="0"/>
          </a:p>
        </p:txBody>
      </p:sp>
    </p:spTree>
    <p:extLst>
      <p:ext uri="{BB962C8B-B14F-4D97-AF65-F5344CB8AC3E}">
        <p14:creationId xmlns:p14="http://schemas.microsoft.com/office/powerpoint/2010/main" val="205599240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store is an object that brings them together. A store has the following responsibilities:</a:t>
            </a:r>
          </a:p>
          <a:p>
            <a:endParaRPr lang="en-US" dirty="0"/>
          </a:p>
          <a:p>
            <a:r>
              <a:rPr lang="en-US" dirty="0"/>
              <a:t>Holds application state;</a:t>
            </a:r>
          </a:p>
          <a:p>
            <a:r>
              <a:rPr lang="en-US" dirty="0"/>
              <a:t>Allows access to state via </a:t>
            </a:r>
            <a:r>
              <a:rPr lang="en-US" dirty="0" err="1"/>
              <a:t>getState</a:t>
            </a:r>
            <a:r>
              <a:rPr lang="en-US" dirty="0"/>
              <a:t>();</a:t>
            </a:r>
          </a:p>
          <a:p>
            <a:r>
              <a:rPr lang="en-US" dirty="0"/>
              <a:t>Allows state to be updated via dispatch(action);</a:t>
            </a:r>
          </a:p>
          <a:p>
            <a:r>
              <a:rPr lang="en-US" dirty="0"/>
              <a:t>Registers listeners via subscribe(listener);</a:t>
            </a:r>
          </a:p>
          <a:p>
            <a:r>
              <a:rPr lang="en-US" dirty="0"/>
              <a:t>It handles unregistering of listeners via the function returned by subscribe(listener)</a:t>
            </a:r>
            <a:endParaRPr lang="en-IN" dirty="0"/>
          </a:p>
        </p:txBody>
      </p:sp>
      <p:sp>
        <p:nvSpPr>
          <p:cNvPr id="3" name="Title 2"/>
          <p:cNvSpPr>
            <a:spLocks noGrp="1"/>
          </p:cNvSpPr>
          <p:nvPr>
            <p:ph type="title"/>
          </p:nvPr>
        </p:nvSpPr>
        <p:spPr/>
        <p:txBody>
          <a:bodyPr/>
          <a:lstStyle/>
          <a:p>
            <a:r>
              <a:rPr lang="en-IN" dirty="0" smtClean="0"/>
              <a:t>Store</a:t>
            </a:r>
            <a:endParaRPr lang="en-IN" dirty="0"/>
          </a:p>
        </p:txBody>
      </p:sp>
    </p:spTree>
    <p:extLst>
      <p:ext uri="{BB962C8B-B14F-4D97-AF65-F5344CB8AC3E}">
        <p14:creationId xmlns:p14="http://schemas.microsoft.com/office/powerpoint/2010/main" val="35413566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500/1*-Jvw1yLylLwpw-_boV5HN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57200"/>
            <a:ext cx="10370095" cy="6685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8705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IN" dirty="0"/>
              <a:t>create-react-app </a:t>
            </a:r>
            <a:r>
              <a:rPr lang="en-IN" dirty="0" err="1" smtClean="0"/>
              <a:t>postreactredux</a:t>
            </a:r>
            <a:endParaRPr lang="en-IN" dirty="0" smtClean="0"/>
          </a:p>
          <a:p>
            <a:r>
              <a:rPr lang="en-US" dirty="0" err="1"/>
              <a:t>npm</a:t>
            </a:r>
            <a:r>
              <a:rPr lang="en-US" dirty="0"/>
              <a:t> install redux react-redux </a:t>
            </a:r>
            <a:r>
              <a:rPr lang="en-US" i="1" dirty="0" smtClean="0"/>
              <a:t>–save</a:t>
            </a:r>
          </a:p>
          <a:p>
            <a:r>
              <a:rPr lang="en-IN" dirty="0"/>
              <a:t>npm install bootstrap </a:t>
            </a:r>
            <a:r>
              <a:rPr lang="en-IN" dirty="0" smtClean="0"/>
              <a:t>–save</a:t>
            </a:r>
          </a:p>
          <a:p>
            <a:r>
              <a:rPr lang="en-IN" i="1" dirty="0"/>
              <a:t>npm install </a:t>
            </a:r>
            <a:r>
              <a:rPr lang="en-IN" i="1" dirty="0" err="1" smtClean="0"/>
              <a:t>classnames</a:t>
            </a:r>
            <a:r>
              <a:rPr lang="en-IN" i="1" dirty="0" smtClean="0"/>
              <a:t> (to treat </a:t>
            </a:r>
            <a:r>
              <a:rPr lang="en-IN" i="1" dirty="0" err="1" smtClean="0"/>
              <a:t>boostrap</a:t>
            </a:r>
            <a:r>
              <a:rPr lang="en-IN" i="1" dirty="0" smtClean="0"/>
              <a:t> as </a:t>
            </a:r>
            <a:r>
              <a:rPr lang="en-IN" i="1" dirty="0" err="1" smtClean="0"/>
              <a:t>css</a:t>
            </a:r>
            <a:r>
              <a:rPr lang="en-IN" i="1" dirty="0" smtClean="0"/>
              <a:t> classes)</a:t>
            </a:r>
          </a:p>
          <a:p>
            <a:r>
              <a:rPr lang="en-IN" i="1" dirty="0" smtClean="0"/>
              <a:t>Copy bootstrap.min.css to assets folder</a:t>
            </a:r>
          </a:p>
          <a:p>
            <a:r>
              <a:rPr lang="en-IN" dirty="0"/>
              <a:t>npm install </a:t>
            </a:r>
            <a:r>
              <a:rPr lang="en-IN" dirty="0" err="1"/>
              <a:t>uuid</a:t>
            </a:r>
            <a:r>
              <a:rPr lang="en-IN" dirty="0"/>
              <a:t> </a:t>
            </a:r>
            <a:r>
              <a:rPr lang="en-IN" i="1" dirty="0"/>
              <a:t>--save</a:t>
            </a:r>
            <a:endParaRPr lang="en-IN" dirty="0" smtClean="0"/>
          </a:p>
          <a:p>
            <a:r>
              <a:rPr lang="en-IN" dirty="0" smtClean="0"/>
              <a:t>Go to index.js</a:t>
            </a:r>
          </a:p>
          <a:p>
            <a:r>
              <a:rPr lang="en-IN" dirty="0" smtClean="0"/>
              <a:t>import </a:t>
            </a:r>
            <a:r>
              <a:rPr lang="en-IN" dirty="0"/>
              <a:t>'../</a:t>
            </a:r>
            <a:r>
              <a:rPr lang="en-IN" dirty="0" err="1"/>
              <a:t>node_modules</a:t>
            </a:r>
            <a:r>
              <a:rPr lang="en-IN" dirty="0"/>
              <a:t>/bootstrap/</a:t>
            </a:r>
            <a:r>
              <a:rPr lang="en-IN" dirty="0" err="1"/>
              <a:t>dist</a:t>
            </a:r>
            <a:r>
              <a:rPr lang="en-IN" dirty="0"/>
              <a:t>/</a:t>
            </a:r>
            <a:r>
              <a:rPr lang="en-IN" dirty="0" err="1"/>
              <a:t>css</a:t>
            </a:r>
            <a:r>
              <a:rPr lang="en-IN" dirty="0"/>
              <a:t>/bootstrap.min.css';</a:t>
            </a:r>
          </a:p>
        </p:txBody>
      </p:sp>
      <p:sp>
        <p:nvSpPr>
          <p:cNvPr id="3" name="Title 2"/>
          <p:cNvSpPr>
            <a:spLocks noGrp="1"/>
          </p:cNvSpPr>
          <p:nvPr>
            <p:ph type="title"/>
          </p:nvPr>
        </p:nvSpPr>
        <p:spPr/>
        <p:txBody>
          <a:bodyPr/>
          <a:lstStyle/>
          <a:p>
            <a:r>
              <a:rPr lang="en-IN" dirty="0" smtClean="0"/>
              <a:t>Redux Project</a:t>
            </a:r>
            <a:endParaRPr lang="en-IN" dirty="0"/>
          </a:p>
        </p:txBody>
      </p:sp>
    </p:spTree>
    <p:extLst>
      <p:ext uri="{BB962C8B-B14F-4D97-AF65-F5344CB8AC3E}">
        <p14:creationId xmlns:p14="http://schemas.microsoft.com/office/powerpoint/2010/main" val="268634487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Dumb Components</a:t>
            </a:r>
          </a:p>
          <a:p>
            <a:r>
              <a:rPr lang="en-IN" dirty="0"/>
              <a:t>Smart Component(Containers</a:t>
            </a:r>
            <a:r>
              <a:rPr lang="en-IN" dirty="0" smtClean="0"/>
              <a:t>)</a:t>
            </a:r>
          </a:p>
          <a:p>
            <a:r>
              <a:rPr lang="en-US" dirty="0"/>
              <a:t>Dumb components render the data, and they did not care about any logic. They have nothing to do with a redux store.</a:t>
            </a:r>
          </a:p>
          <a:p>
            <a:endParaRPr lang="en-US" dirty="0"/>
          </a:p>
          <a:p>
            <a:r>
              <a:rPr lang="en-US" dirty="0"/>
              <a:t>Smart components are concern about logic and directly connected to the store.</a:t>
            </a:r>
            <a:endParaRPr lang="en-IN" dirty="0"/>
          </a:p>
        </p:txBody>
      </p:sp>
      <p:sp>
        <p:nvSpPr>
          <p:cNvPr id="3" name="Title 2"/>
          <p:cNvSpPr>
            <a:spLocks noGrp="1"/>
          </p:cNvSpPr>
          <p:nvPr>
            <p:ph type="title"/>
          </p:nvPr>
        </p:nvSpPr>
        <p:spPr/>
        <p:txBody>
          <a:bodyPr/>
          <a:lstStyle/>
          <a:p>
            <a:r>
              <a:rPr lang="en-IN" dirty="0" smtClean="0"/>
              <a:t>Redux</a:t>
            </a:r>
            <a:endParaRPr lang="en-IN" dirty="0"/>
          </a:p>
        </p:txBody>
      </p:sp>
    </p:spTree>
    <p:extLst>
      <p:ext uri="{BB962C8B-B14F-4D97-AF65-F5344CB8AC3E}">
        <p14:creationId xmlns:p14="http://schemas.microsoft.com/office/powerpoint/2010/main" val="417894603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Go to the project folder and install dependencies using this command: </a:t>
            </a:r>
            <a:r>
              <a:rPr lang="en-US" b="1" dirty="0" err="1"/>
              <a:t>npm</a:t>
            </a:r>
            <a:r>
              <a:rPr lang="en-US" b="1" dirty="0"/>
              <a:t> install</a:t>
            </a:r>
            <a:endParaRPr lang="en-US" dirty="0"/>
          </a:p>
          <a:p>
            <a:r>
              <a:rPr lang="en-US" dirty="0"/>
              <a:t>Start the </a:t>
            </a:r>
            <a:r>
              <a:rPr lang="en-US" dirty="0" err="1"/>
              <a:t>mongodb</a:t>
            </a:r>
            <a:r>
              <a:rPr lang="en-US" dirty="0"/>
              <a:t> server using this command: </a:t>
            </a:r>
            <a:r>
              <a:rPr lang="en-US" b="1" dirty="0" err="1"/>
              <a:t>mongod</a:t>
            </a:r>
            <a:endParaRPr lang="en-US" dirty="0"/>
          </a:p>
          <a:p>
            <a:r>
              <a:rPr lang="en-US" dirty="0"/>
              <a:t>Start the Node.js server using this command: </a:t>
            </a:r>
            <a:r>
              <a:rPr lang="en-US" b="1" dirty="0" err="1"/>
              <a:t>nodemon</a:t>
            </a:r>
            <a:r>
              <a:rPr lang="en-US" b="1" dirty="0"/>
              <a:t> server/server</a:t>
            </a:r>
            <a:endParaRPr lang="en-US" dirty="0"/>
          </a:p>
          <a:p>
            <a:r>
              <a:rPr lang="en-US" dirty="0"/>
              <a:t>Start the Reacyt.js dev server using this command: </a:t>
            </a:r>
            <a:r>
              <a:rPr lang="en-US" b="1" dirty="0"/>
              <a:t>yarn start</a:t>
            </a:r>
            <a:endParaRPr lang="en-US" dirty="0"/>
          </a:p>
          <a:p>
            <a:endParaRPr lang="en-IN" dirty="0"/>
          </a:p>
        </p:txBody>
      </p:sp>
      <p:sp>
        <p:nvSpPr>
          <p:cNvPr id="3" name="Title 2"/>
          <p:cNvSpPr>
            <a:spLocks noGrp="1"/>
          </p:cNvSpPr>
          <p:nvPr>
            <p:ph type="title"/>
          </p:nvPr>
        </p:nvSpPr>
        <p:spPr/>
        <p:txBody>
          <a:bodyPr/>
          <a:lstStyle/>
          <a:p>
            <a:r>
              <a:rPr lang="en-IN" dirty="0" smtClean="0"/>
              <a:t>Redux with </a:t>
            </a:r>
            <a:r>
              <a:rPr lang="en-IN" dirty="0" err="1" smtClean="0"/>
              <a:t>mongodb</a:t>
            </a:r>
            <a:endParaRPr lang="en-IN" dirty="0"/>
          </a:p>
        </p:txBody>
      </p:sp>
    </p:spTree>
    <p:extLst>
      <p:ext uri="{BB962C8B-B14F-4D97-AF65-F5344CB8AC3E}">
        <p14:creationId xmlns:p14="http://schemas.microsoft.com/office/powerpoint/2010/main" val="42003578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npm install redux-</a:t>
            </a:r>
            <a:r>
              <a:rPr lang="en-IN" dirty="0" err="1"/>
              <a:t>thunk</a:t>
            </a:r>
            <a:r>
              <a:rPr lang="en-IN" dirty="0"/>
              <a:t> </a:t>
            </a:r>
            <a:r>
              <a:rPr lang="en-IN" i="1" dirty="0" smtClean="0"/>
              <a:t>–save</a:t>
            </a:r>
          </a:p>
          <a:p>
            <a:endParaRPr lang="en-IN" i="1" dirty="0"/>
          </a:p>
          <a:p>
            <a:r>
              <a:rPr lang="en-IN" i="1" dirty="0" smtClean="0"/>
              <a:t>For middleware</a:t>
            </a:r>
          </a:p>
          <a:p>
            <a:r>
              <a:rPr lang="en-US" dirty="0" err="1"/>
              <a:t>npm</a:t>
            </a:r>
            <a:r>
              <a:rPr lang="en-US" dirty="0"/>
              <a:t> install express body-parser mongoose </a:t>
            </a:r>
            <a:r>
              <a:rPr lang="en-US" i="1" dirty="0" smtClean="0"/>
              <a:t>–save</a:t>
            </a:r>
          </a:p>
          <a:p>
            <a:r>
              <a:rPr lang="en-IN" dirty="0"/>
              <a:t>npm install </a:t>
            </a:r>
            <a:r>
              <a:rPr lang="en-IN" dirty="0" err="1"/>
              <a:t>nodemon</a:t>
            </a:r>
            <a:r>
              <a:rPr lang="en-IN" dirty="0"/>
              <a:t> </a:t>
            </a:r>
            <a:r>
              <a:rPr lang="en-IN" i="1" dirty="0"/>
              <a:t>--save-dev</a:t>
            </a:r>
            <a:endParaRPr lang="en-IN" dirty="0"/>
          </a:p>
        </p:txBody>
      </p:sp>
      <p:sp>
        <p:nvSpPr>
          <p:cNvPr id="3" name="Title 2"/>
          <p:cNvSpPr>
            <a:spLocks noGrp="1"/>
          </p:cNvSpPr>
          <p:nvPr>
            <p:ph type="title"/>
          </p:nvPr>
        </p:nvSpPr>
        <p:spPr/>
        <p:txBody>
          <a:bodyPr/>
          <a:lstStyle/>
          <a:p>
            <a:r>
              <a:rPr lang="en-IN" dirty="0" smtClean="0"/>
              <a:t>Redux </a:t>
            </a:r>
            <a:r>
              <a:rPr lang="en-IN" dirty="0" err="1" smtClean="0"/>
              <a:t>Async</a:t>
            </a:r>
            <a:endParaRPr lang="en-IN" dirty="0"/>
          </a:p>
        </p:txBody>
      </p:sp>
    </p:spTree>
    <p:extLst>
      <p:ext uri="{BB962C8B-B14F-4D97-AF65-F5344CB8AC3E}">
        <p14:creationId xmlns:p14="http://schemas.microsoft.com/office/powerpoint/2010/main" val="56108092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React Native is like React, but it uses native components instead of web components as building blocks. </a:t>
            </a:r>
            <a:endParaRPr lang="en-US" dirty="0" smtClean="0"/>
          </a:p>
        </p:txBody>
      </p:sp>
      <p:sp>
        <p:nvSpPr>
          <p:cNvPr id="3" name="Title 2"/>
          <p:cNvSpPr>
            <a:spLocks noGrp="1"/>
          </p:cNvSpPr>
          <p:nvPr>
            <p:ph type="title"/>
          </p:nvPr>
        </p:nvSpPr>
        <p:spPr/>
        <p:txBody>
          <a:bodyPr/>
          <a:lstStyle/>
          <a:p>
            <a:r>
              <a:rPr lang="en-IN" dirty="0" smtClean="0"/>
              <a:t>React Native</a:t>
            </a:r>
            <a:endParaRPr lang="en-IN" dirty="0"/>
          </a:p>
        </p:txBody>
      </p:sp>
    </p:spTree>
    <p:extLst>
      <p:ext uri="{BB962C8B-B14F-4D97-AF65-F5344CB8AC3E}">
        <p14:creationId xmlns:p14="http://schemas.microsoft.com/office/powerpoint/2010/main" val="428699540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React</a:t>
            </a:r>
            <a:r>
              <a:rPr lang="en-US" dirty="0"/>
              <a:t> − This is a Framework for building web and mobile apps using JavaScript.</a:t>
            </a:r>
          </a:p>
          <a:p>
            <a:r>
              <a:rPr lang="en-US" b="1" dirty="0"/>
              <a:t>Native</a:t>
            </a:r>
            <a:r>
              <a:rPr lang="en-US" dirty="0"/>
              <a:t> − You can use native components controlled by JavaScript.</a:t>
            </a:r>
          </a:p>
          <a:p>
            <a:r>
              <a:rPr lang="en-US" b="1" dirty="0"/>
              <a:t>Platforms</a:t>
            </a:r>
            <a:r>
              <a:rPr lang="en-US" dirty="0"/>
              <a:t> − React Native supports IOS and Android platform.</a:t>
            </a:r>
          </a:p>
          <a:p>
            <a:endParaRPr lang="en-IN" dirty="0"/>
          </a:p>
        </p:txBody>
      </p:sp>
      <p:sp>
        <p:nvSpPr>
          <p:cNvPr id="3" name="Title 2"/>
          <p:cNvSpPr>
            <a:spLocks noGrp="1"/>
          </p:cNvSpPr>
          <p:nvPr>
            <p:ph type="title"/>
          </p:nvPr>
        </p:nvSpPr>
        <p:spPr/>
        <p:txBody>
          <a:bodyPr/>
          <a:lstStyle/>
          <a:p>
            <a:r>
              <a:rPr lang="en-IN" b="0" dirty="0"/>
              <a:t>React Native Features</a:t>
            </a:r>
            <a:br>
              <a:rPr lang="en-IN" b="0" dirty="0"/>
            </a:br>
            <a:endParaRPr lang="en-IN" dirty="0"/>
          </a:p>
        </p:txBody>
      </p:sp>
    </p:spTree>
    <p:extLst>
      <p:ext uri="{BB962C8B-B14F-4D97-AF65-F5344CB8AC3E}">
        <p14:creationId xmlns:p14="http://schemas.microsoft.com/office/powerpoint/2010/main" val="426695656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JavaScript − You can use the existing JavaScript knowledge to build native mobile apps.</a:t>
            </a:r>
          </a:p>
          <a:p>
            <a:endParaRPr lang="en-US" dirty="0"/>
          </a:p>
          <a:p>
            <a:r>
              <a:rPr lang="en-US" dirty="0"/>
              <a:t>Code sharing − You can share most of your code on different platforms.</a:t>
            </a:r>
          </a:p>
          <a:p>
            <a:endParaRPr lang="en-US" dirty="0"/>
          </a:p>
          <a:p>
            <a:r>
              <a:rPr lang="en-US" dirty="0"/>
              <a:t>Community − The community around React and React Native is large, and you will be able to find any answer you need.</a:t>
            </a:r>
            <a:endParaRPr lang="en-IN" dirty="0"/>
          </a:p>
        </p:txBody>
      </p:sp>
      <p:sp>
        <p:nvSpPr>
          <p:cNvPr id="3" name="Title 2"/>
          <p:cNvSpPr>
            <a:spLocks noGrp="1"/>
          </p:cNvSpPr>
          <p:nvPr>
            <p:ph type="title"/>
          </p:nvPr>
        </p:nvSpPr>
        <p:spPr/>
        <p:txBody>
          <a:bodyPr/>
          <a:lstStyle/>
          <a:p>
            <a:r>
              <a:rPr lang="en-IN" dirty="0" smtClean="0"/>
              <a:t>Advantages</a:t>
            </a:r>
            <a:endParaRPr lang="en-IN" dirty="0"/>
          </a:p>
        </p:txBody>
      </p:sp>
    </p:spTree>
    <p:extLst>
      <p:ext uri="{BB962C8B-B14F-4D97-AF65-F5344CB8AC3E}">
        <p14:creationId xmlns:p14="http://schemas.microsoft.com/office/powerpoint/2010/main" val="110147494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Native Components − If you want to create native functionality which is not created yet, you will need to write some platform specific code.</a:t>
            </a:r>
            <a:endParaRPr lang="en-IN" dirty="0"/>
          </a:p>
        </p:txBody>
      </p:sp>
      <p:sp>
        <p:nvSpPr>
          <p:cNvPr id="3" name="Title 2"/>
          <p:cNvSpPr>
            <a:spLocks noGrp="1"/>
          </p:cNvSpPr>
          <p:nvPr>
            <p:ph type="title"/>
          </p:nvPr>
        </p:nvSpPr>
        <p:spPr/>
        <p:txBody>
          <a:bodyPr/>
          <a:lstStyle/>
          <a:p>
            <a:r>
              <a:rPr lang="en-IN" dirty="0" smtClean="0"/>
              <a:t>Limitations</a:t>
            </a:r>
            <a:endParaRPr lang="en-IN" dirty="0"/>
          </a:p>
        </p:txBody>
      </p:sp>
    </p:spTree>
    <p:extLst>
      <p:ext uri="{BB962C8B-B14F-4D97-AF65-F5344CB8AC3E}">
        <p14:creationId xmlns:p14="http://schemas.microsoft.com/office/powerpoint/2010/main" val="240171379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solidFill>
                  <a:srgbClr val="FF0000"/>
                </a:solidFill>
              </a:rPr>
              <a:t>npm install -g </a:t>
            </a:r>
            <a:r>
              <a:rPr lang="en-IN" dirty="0" smtClean="0">
                <a:solidFill>
                  <a:srgbClr val="FF0000"/>
                </a:solidFill>
              </a:rPr>
              <a:t>create-react-native-app</a:t>
            </a:r>
          </a:p>
          <a:p>
            <a:endParaRPr lang="en-IN" dirty="0">
              <a:solidFill>
                <a:srgbClr val="FF0000"/>
              </a:solidFill>
            </a:endParaRPr>
          </a:p>
          <a:p>
            <a:r>
              <a:rPr lang="en-IN" dirty="0">
                <a:solidFill>
                  <a:srgbClr val="FF0000"/>
                </a:solidFill>
              </a:rPr>
              <a:t>create-react-native-app </a:t>
            </a:r>
            <a:r>
              <a:rPr lang="en-IN" dirty="0" err="1" smtClean="0">
                <a:solidFill>
                  <a:srgbClr val="FF0000"/>
                </a:solidFill>
              </a:rPr>
              <a:t>MyReactNative</a:t>
            </a:r>
            <a:endParaRPr lang="en-IN" dirty="0" smtClean="0">
              <a:solidFill>
                <a:srgbClr val="FF0000"/>
              </a:solidFill>
            </a:endParaRPr>
          </a:p>
          <a:p>
            <a:endParaRPr lang="en-IN" dirty="0">
              <a:solidFill>
                <a:srgbClr val="00B050"/>
              </a:solidFill>
            </a:endParaRPr>
          </a:p>
          <a:p>
            <a:r>
              <a:rPr lang="en-IN" dirty="0">
                <a:solidFill>
                  <a:srgbClr val="00B050"/>
                </a:solidFill>
              </a:rPr>
              <a:t>npm install -g </a:t>
            </a:r>
            <a:r>
              <a:rPr lang="en-IN" dirty="0" smtClean="0">
                <a:solidFill>
                  <a:srgbClr val="00B050"/>
                </a:solidFill>
              </a:rPr>
              <a:t>react-native-cli</a:t>
            </a:r>
          </a:p>
          <a:p>
            <a:endParaRPr lang="en-IN" dirty="0" smtClean="0">
              <a:solidFill>
                <a:srgbClr val="00B050"/>
              </a:solidFill>
            </a:endParaRPr>
          </a:p>
          <a:p>
            <a:r>
              <a:rPr lang="en-IN" dirty="0">
                <a:solidFill>
                  <a:srgbClr val="00B050"/>
                </a:solidFill>
              </a:rPr>
              <a:t>react-native </a:t>
            </a:r>
            <a:r>
              <a:rPr lang="en-IN" dirty="0" err="1">
                <a:solidFill>
                  <a:srgbClr val="00B050"/>
                </a:solidFill>
              </a:rPr>
              <a:t>init</a:t>
            </a:r>
            <a:r>
              <a:rPr lang="en-IN" dirty="0">
                <a:solidFill>
                  <a:srgbClr val="00B050"/>
                </a:solidFill>
              </a:rPr>
              <a:t> </a:t>
            </a:r>
            <a:r>
              <a:rPr lang="en-IN" dirty="0" err="1">
                <a:solidFill>
                  <a:srgbClr val="00B050"/>
                </a:solidFill>
              </a:rPr>
              <a:t>rncreate</a:t>
            </a:r>
            <a:endParaRPr lang="en-IN" dirty="0">
              <a:solidFill>
                <a:srgbClr val="00B050"/>
              </a:solidFill>
            </a:endParaRPr>
          </a:p>
          <a:p>
            <a:endParaRPr lang="en-IN" dirty="0"/>
          </a:p>
        </p:txBody>
      </p:sp>
      <p:sp>
        <p:nvSpPr>
          <p:cNvPr id="3" name="Title 2"/>
          <p:cNvSpPr>
            <a:spLocks noGrp="1"/>
          </p:cNvSpPr>
          <p:nvPr>
            <p:ph type="title"/>
          </p:nvPr>
        </p:nvSpPr>
        <p:spPr/>
        <p:txBody>
          <a:bodyPr/>
          <a:lstStyle/>
          <a:p>
            <a:r>
              <a:rPr lang="en-IN" dirty="0" smtClean="0"/>
              <a:t>Installation</a:t>
            </a:r>
            <a:endParaRPr lang="en-IN" dirty="0"/>
          </a:p>
        </p:txBody>
      </p:sp>
    </p:spTree>
    <p:extLst>
      <p:ext uri="{BB962C8B-B14F-4D97-AF65-F5344CB8AC3E}">
        <p14:creationId xmlns:p14="http://schemas.microsoft.com/office/powerpoint/2010/main" val="69836125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t>Go to project folder</a:t>
            </a:r>
          </a:p>
          <a:p>
            <a:r>
              <a:rPr lang="en-IN" dirty="0" smtClean="0"/>
              <a:t>Open in </a:t>
            </a:r>
            <a:r>
              <a:rPr lang="en-IN" dirty="0" err="1" smtClean="0"/>
              <a:t>ios</a:t>
            </a:r>
            <a:endParaRPr lang="en-IN" dirty="0" smtClean="0"/>
          </a:p>
          <a:p>
            <a:r>
              <a:rPr lang="en-IN" dirty="0"/>
              <a:t>react-native </a:t>
            </a:r>
            <a:r>
              <a:rPr lang="en-IN" dirty="0" smtClean="0"/>
              <a:t>run-</a:t>
            </a:r>
            <a:r>
              <a:rPr lang="en-IN" dirty="0" err="1" smtClean="0"/>
              <a:t>ios</a:t>
            </a:r>
            <a:endParaRPr lang="en-IN" dirty="0" smtClean="0"/>
          </a:p>
          <a:p>
            <a:r>
              <a:rPr lang="en-IN" dirty="0"/>
              <a:t>react-native </a:t>
            </a:r>
            <a:r>
              <a:rPr lang="en-IN" dirty="0" smtClean="0"/>
              <a:t>run-android</a:t>
            </a:r>
          </a:p>
          <a:p>
            <a:r>
              <a:rPr lang="en-IN" dirty="0"/>
              <a:t>react-native </a:t>
            </a:r>
            <a:r>
              <a:rPr lang="en-IN" dirty="0" smtClean="0"/>
              <a:t>start (by mistake if you close window)</a:t>
            </a:r>
            <a:endParaRPr lang="en-IN" dirty="0"/>
          </a:p>
          <a:p>
            <a:endParaRPr lang="en-IN" dirty="0"/>
          </a:p>
        </p:txBody>
      </p:sp>
      <p:sp>
        <p:nvSpPr>
          <p:cNvPr id="3" name="Title 2"/>
          <p:cNvSpPr>
            <a:spLocks noGrp="1"/>
          </p:cNvSpPr>
          <p:nvPr>
            <p:ph type="title"/>
          </p:nvPr>
        </p:nvSpPr>
        <p:spPr/>
        <p:txBody>
          <a:bodyPr/>
          <a:lstStyle/>
          <a:p>
            <a:r>
              <a:rPr lang="en-IN" dirty="0" smtClean="0"/>
              <a:t>Emulators</a:t>
            </a:r>
            <a:endParaRPr lang="en-IN" dirty="0"/>
          </a:p>
        </p:txBody>
      </p:sp>
    </p:spTree>
    <p:extLst>
      <p:ext uri="{BB962C8B-B14F-4D97-AF65-F5344CB8AC3E}">
        <p14:creationId xmlns:p14="http://schemas.microsoft.com/office/powerpoint/2010/main" val="34791706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1500/1*HdW9EAF92r__hgFINFGYS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106" y="838200"/>
            <a:ext cx="9432291" cy="6080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3459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(in project directory) </a:t>
            </a:r>
            <a:r>
              <a:rPr lang="en-IN" dirty="0" err="1"/>
              <a:t>mkdir</a:t>
            </a:r>
            <a:r>
              <a:rPr lang="en-IN" dirty="0"/>
              <a:t> android/app/</a:t>
            </a:r>
            <a:r>
              <a:rPr lang="en-IN" dirty="0" err="1"/>
              <a:t>src</a:t>
            </a:r>
            <a:r>
              <a:rPr lang="en-IN" dirty="0"/>
              <a:t>/main/assets</a:t>
            </a:r>
          </a:p>
          <a:p>
            <a:r>
              <a:rPr lang="en-IN" dirty="0"/>
              <a:t>react-native bundle --platform android --dev false --entry-file index.js --bundle-output android/app/</a:t>
            </a:r>
            <a:r>
              <a:rPr lang="en-IN" dirty="0" err="1"/>
              <a:t>src</a:t>
            </a:r>
            <a:r>
              <a:rPr lang="en-IN" dirty="0"/>
              <a:t>/main/assets/</a:t>
            </a:r>
            <a:r>
              <a:rPr lang="en-IN" dirty="0" err="1"/>
              <a:t>index.android.bundle</a:t>
            </a:r>
            <a:r>
              <a:rPr lang="en-IN" dirty="0"/>
              <a:t> --assets-</a:t>
            </a:r>
            <a:r>
              <a:rPr lang="en-IN" dirty="0" err="1"/>
              <a:t>dest</a:t>
            </a:r>
            <a:r>
              <a:rPr lang="en-IN" dirty="0"/>
              <a:t> android/app/</a:t>
            </a:r>
            <a:r>
              <a:rPr lang="en-IN" dirty="0" err="1"/>
              <a:t>src</a:t>
            </a:r>
            <a:r>
              <a:rPr lang="en-IN" dirty="0"/>
              <a:t>/main/res</a:t>
            </a:r>
          </a:p>
          <a:p>
            <a:r>
              <a:rPr lang="en-IN" dirty="0"/>
              <a:t>react-native run-android</a:t>
            </a:r>
          </a:p>
        </p:txBody>
      </p:sp>
      <p:sp>
        <p:nvSpPr>
          <p:cNvPr id="3" name="Title 2"/>
          <p:cNvSpPr>
            <a:spLocks noGrp="1"/>
          </p:cNvSpPr>
          <p:nvPr>
            <p:ph type="title"/>
          </p:nvPr>
        </p:nvSpPr>
        <p:spPr/>
        <p:txBody>
          <a:bodyPr/>
          <a:lstStyle/>
          <a:p>
            <a:r>
              <a:rPr lang="en-IN" dirty="0" smtClean="0"/>
              <a:t>Bundling</a:t>
            </a:r>
            <a:endParaRPr lang="en-IN" dirty="0"/>
          </a:p>
        </p:txBody>
      </p:sp>
    </p:spTree>
    <p:extLst>
      <p:ext uri="{BB962C8B-B14F-4D97-AF65-F5344CB8AC3E}">
        <p14:creationId xmlns:p14="http://schemas.microsoft.com/office/powerpoint/2010/main" val="241958275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Enzyme is a JavaScript Testing utility for React that makes it easier to assert, manipulate, and traverse your React Components' output</a:t>
            </a:r>
            <a:r>
              <a:rPr lang="en-US" dirty="0" smtClean="0"/>
              <a:t>.</a:t>
            </a:r>
          </a:p>
          <a:p>
            <a:endParaRPr lang="en-US" dirty="0"/>
          </a:p>
          <a:p>
            <a:endParaRPr lang="en-IN" dirty="0"/>
          </a:p>
        </p:txBody>
      </p:sp>
      <p:sp>
        <p:nvSpPr>
          <p:cNvPr id="3" name="Title 2"/>
          <p:cNvSpPr>
            <a:spLocks noGrp="1"/>
          </p:cNvSpPr>
          <p:nvPr>
            <p:ph type="title"/>
          </p:nvPr>
        </p:nvSpPr>
        <p:spPr/>
        <p:txBody>
          <a:bodyPr/>
          <a:lstStyle/>
          <a:p>
            <a:r>
              <a:rPr lang="en-IN" dirty="0" smtClean="0"/>
              <a:t>Enzymes</a:t>
            </a:r>
            <a:endParaRPr lang="en-IN" dirty="0"/>
          </a:p>
        </p:txBody>
      </p:sp>
    </p:spTree>
    <p:extLst>
      <p:ext uri="{BB962C8B-B14F-4D97-AF65-F5344CB8AC3E}">
        <p14:creationId xmlns:p14="http://schemas.microsoft.com/office/powerpoint/2010/main" val="65237166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npm </a:t>
            </a:r>
            <a:r>
              <a:rPr lang="en-IN" dirty="0" err="1"/>
              <a:t>i</a:t>
            </a:r>
            <a:r>
              <a:rPr lang="en-IN" dirty="0"/>
              <a:t> --save-dev enzyme </a:t>
            </a:r>
            <a:r>
              <a:rPr lang="en-IN" dirty="0" smtClean="0"/>
              <a:t>enzyme-adapter-react-16</a:t>
            </a:r>
          </a:p>
          <a:p>
            <a:r>
              <a:rPr lang="en-US" dirty="0" err="1"/>
              <a:t>npm</a:t>
            </a:r>
            <a:r>
              <a:rPr lang="en-US" dirty="0"/>
              <a:t> install --save enzyme enzyme-adapter-react-16 </a:t>
            </a:r>
            <a:r>
              <a:rPr lang="en-US" dirty="0" smtClean="0"/>
              <a:t>react-test-renderer</a:t>
            </a:r>
          </a:p>
          <a:p>
            <a:r>
              <a:rPr lang="en-US" dirty="0" err="1" smtClean="0"/>
              <a:t>Npm</a:t>
            </a:r>
            <a:r>
              <a:rPr lang="en-US" dirty="0" smtClean="0"/>
              <a:t> install –save-dev chai</a:t>
            </a:r>
          </a:p>
          <a:p>
            <a:r>
              <a:rPr lang="en-IN" dirty="0"/>
              <a:t>npm install --save </a:t>
            </a:r>
            <a:r>
              <a:rPr lang="en-IN" dirty="0" smtClean="0"/>
              <a:t>jest-enzyme</a:t>
            </a:r>
          </a:p>
          <a:p>
            <a:r>
              <a:rPr lang="en-IN" dirty="0" smtClean="0"/>
              <a:t>Npm install –save </a:t>
            </a:r>
            <a:r>
              <a:rPr lang="en-IN" dirty="0" err="1" smtClean="0"/>
              <a:t>sinon</a:t>
            </a:r>
            <a:endParaRPr lang="en-IN" dirty="0"/>
          </a:p>
          <a:p>
            <a:r>
              <a:rPr lang="en-IN" dirty="0" smtClean="0"/>
              <a:t>Npm test</a:t>
            </a:r>
            <a:endParaRPr lang="en-IN" dirty="0"/>
          </a:p>
        </p:txBody>
      </p:sp>
      <p:sp>
        <p:nvSpPr>
          <p:cNvPr id="3" name="Title 2"/>
          <p:cNvSpPr>
            <a:spLocks noGrp="1"/>
          </p:cNvSpPr>
          <p:nvPr>
            <p:ph type="title"/>
          </p:nvPr>
        </p:nvSpPr>
        <p:spPr/>
        <p:txBody>
          <a:bodyPr/>
          <a:lstStyle/>
          <a:p>
            <a:r>
              <a:rPr lang="en-IN" dirty="0" smtClean="0"/>
              <a:t>Installation</a:t>
            </a:r>
            <a:endParaRPr lang="en-IN" dirty="0"/>
          </a:p>
        </p:txBody>
      </p:sp>
    </p:spTree>
    <p:extLst>
      <p:ext uri="{BB962C8B-B14F-4D97-AF65-F5344CB8AC3E}">
        <p14:creationId xmlns:p14="http://schemas.microsoft.com/office/powerpoint/2010/main" val="73960541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Jest is a JavaScript unit testing framework, used by Facebook to test services and React applications.</a:t>
            </a:r>
          </a:p>
          <a:p>
            <a:r>
              <a:rPr lang="en-US" dirty="0"/>
              <a:t>CRA comes bundled with Jest; it does not need to be installed separately</a:t>
            </a:r>
            <a:r>
              <a:rPr lang="en-US" dirty="0" smtClean="0"/>
              <a:t>.</a:t>
            </a:r>
            <a:endParaRPr lang="en-US" dirty="0"/>
          </a:p>
          <a:p>
            <a:r>
              <a:rPr lang="en-US" dirty="0"/>
              <a:t>Jest acts as a test runner, assertion library, and mocking library</a:t>
            </a:r>
            <a:r>
              <a:rPr lang="en-US" dirty="0" smtClean="0"/>
              <a:t>.</a:t>
            </a:r>
          </a:p>
          <a:p>
            <a:r>
              <a:rPr lang="en-US" dirty="0"/>
              <a:t>Jest also provides Snapshot testing, the ability to create a rendered ‘snapshot’ of a component and compare it to a previously saved ‘snapshot</a:t>
            </a:r>
            <a:r>
              <a:rPr lang="en-US" dirty="0" smtClean="0"/>
              <a:t>’.</a:t>
            </a:r>
          </a:p>
          <a:p>
            <a:r>
              <a:rPr lang="en-US" dirty="0" smtClean="0"/>
              <a:t> </a:t>
            </a:r>
            <a:r>
              <a:rPr lang="en-US" dirty="0"/>
              <a:t>The test will fail if the two do not match. Snapshots will be saved for you beside the test file that created them in an auto-generate __snapshots__ folder. </a:t>
            </a:r>
            <a:endParaRPr lang="en-IN" dirty="0"/>
          </a:p>
        </p:txBody>
      </p:sp>
      <p:sp>
        <p:nvSpPr>
          <p:cNvPr id="3" name="Title 2"/>
          <p:cNvSpPr>
            <a:spLocks noGrp="1"/>
          </p:cNvSpPr>
          <p:nvPr>
            <p:ph type="title"/>
          </p:nvPr>
        </p:nvSpPr>
        <p:spPr/>
        <p:txBody>
          <a:bodyPr/>
          <a:lstStyle/>
          <a:p>
            <a:r>
              <a:rPr lang="en-IN" dirty="0" smtClean="0"/>
              <a:t>Jest  Unit Testing</a:t>
            </a:r>
            <a:endParaRPr lang="en-IN" dirty="0"/>
          </a:p>
        </p:txBody>
      </p:sp>
    </p:spTree>
    <p:extLst>
      <p:ext uri="{BB962C8B-B14F-4D97-AF65-F5344CB8AC3E}">
        <p14:creationId xmlns:p14="http://schemas.microsoft.com/office/powerpoint/2010/main" val="356936580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Parcel Bundler</a:t>
            </a:r>
            <a:endParaRPr lang="en-IN" dirty="0"/>
          </a:p>
        </p:txBody>
      </p:sp>
      <p:pic>
        <p:nvPicPr>
          <p:cNvPr id="2050" name="Picture 2" descr="https://scotch-res.cloudinary.com/image/upload/dpr_1,w_650,q_auto:good,f_auto/media/53535/D1WWysDTSla2dBxAstxz_Screen%20Shot%202018-01-28%20at%2012.22.56%20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2209800"/>
            <a:ext cx="86106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688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dirty="0"/>
              <a:t>Assets Bundling - Parcel has out of the box support for JS, CSS, HTML, file assets.</a:t>
            </a:r>
          </a:p>
          <a:p>
            <a:r>
              <a:rPr lang="en-IN" dirty="0"/>
              <a:t>Automatic transforms - All your code are automatically transformed using Babel, </a:t>
            </a:r>
            <a:r>
              <a:rPr lang="en-IN" dirty="0" err="1"/>
              <a:t>PostCSS</a:t>
            </a:r>
            <a:r>
              <a:rPr lang="en-IN" dirty="0"/>
              <a:t>, and </a:t>
            </a:r>
            <a:r>
              <a:rPr lang="en-IN" dirty="0" err="1"/>
              <a:t>PostHTML</a:t>
            </a:r>
            <a:r>
              <a:rPr lang="en-IN" dirty="0"/>
              <a:t>.</a:t>
            </a:r>
          </a:p>
          <a:p>
            <a:r>
              <a:rPr lang="en-IN" dirty="0"/>
              <a:t>Code Splitting - Parcel allows you to split your output bundle by using the dynamic import() syntax</a:t>
            </a:r>
            <a:r>
              <a:rPr lang="en-IN" dirty="0" smtClean="0"/>
              <a:t>.</a:t>
            </a:r>
          </a:p>
          <a:p>
            <a:r>
              <a:rPr lang="en-US" dirty="0"/>
              <a:t>Hot module replacement (HMR) - Parcel automatically updates modules in the browser as you make changes during development, no configuration needed.</a:t>
            </a:r>
          </a:p>
          <a:p>
            <a:r>
              <a:rPr lang="en-US" dirty="0"/>
              <a:t>Error Logging - Parcel prints syntax highlighted code frames when it encounters errors to help you pinpoint the problem.</a:t>
            </a:r>
            <a:endParaRPr lang="en-IN" dirty="0"/>
          </a:p>
        </p:txBody>
      </p:sp>
      <p:sp>
        <p:nvSpPr>
          <p:cNvPr id="3" name="Title 2"/>
          <p:cNvSpPr>
            <a:spLocks noGrp="1"/>
          </p:cNvSpPr>
          <p:nvPr>
            <p:ph type="title"/>
          </p:nvPr>
        </p:nvSpPr>
        <p:spPr/>
        <p:txBody>
          <a:bodyPr/>
          <a:lstStyle/>
          <a:p>
            <a:r>
              <a:rPr lang="en-IN" dirty="0" smtClean="0"/>
              <a:t>Parcel Bundler</a:t>
            </a:r>
            <a:endParaRPr lang="en-IN" dirty="0"/>
          </a:p>
        </p:txBody>
      </p:sp>
    </p:spTree>
    <p:extLst>
      <p:ext uri="{BB962C8B-B14F-4D97-AF65-F5344CB8AC3E}">
        <p14:creationId xmlns:p14="http://schemas.microsoft.com/office/powerpoint/2010/main" val="16212563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err="1"/>
              <a:t>mkdir</a:t>
            </a:r>
            <a:r>
              <a:rPr lang="en-IN" dirty="0"/>
              <a:t> react-parcel</a:t>
            </a:r>
          </a:p>
          <a:p>
            <a:r>
              <a:rPr lang="en-IN" dirty="0"/>
              <a:t>cd react-parcel</a:t>
            </a:r>
          </a:p>
          <a:p>
            <a:r>
              <a:rPr lang="en-IN" dirty="0"/>
              <a:t>npm </a:t>
            </a:r>
            <a:r>
              <a:rPr lang="en-IN" dirty="0" err="1"/>
              <a:t>init</a:t>
            </a:r>
            <a:r>
              <a:rPr lang="en-IN" dirty="0"/>
              <a:t> -y</a:t>
            </a:r>
          </a:p>
          <a:p>
            <a:r>
              <a:rPr lang="en-IN" dirty="0"/>
              <a:t>npm </a:t>
            </a:r>
            <a:r>
              <a:rPr lang="en-IN" dirty="0" err="1"/>
              <a:t>i</a:t>
            </a:r>
            <a:r>
              <a:rPr lang="en-IN" dirty="0"/>
              <a:t> --save-dev parcel-bundler</a:t>
            </a:r>
          </a:p>
          <a:p>
            <a:r>
              <a:rPr lang="en-IN" dirty="0"/>
              <a:t>npm </a:t>
            </a:r>
            <a:r>
              <a:rPr lang="en-IN" dirty="0" err="1"/>
              <a:t>i</a:t>
            </a:r>
            <a:r>
              <a:rPr lang="en-IN" dirty="0"/>
              <a:t> --save react react-</a:t>
            </a:r>
            <a:r>
              <a:rPr lang="en-IN" dirty="0" err="1"/>
              <a:t>dom</a:t>
            </a:r>
            <a:endParaRPr lang="en-IN" dirty="0"/>
          </a:p>
        </p:txBody>
      </p:sp>
      <p:sp>
        <p:nvSpPr>
          <p:cNvPr id="3" name="Title 2"/>
          <p:cNvSpPr>
            <a:spLocks noGrp="1"/>
          </p:cNvSpPr>
          <p:nvPr>
            <p:ph type="title"/>
          </p:nvPr>
        </p:nvSpPr>
        <p:spPr/>
        <p:txBody>
          <a:bodyPr/>
          <a:lstStyle/>
          <a:p>
            <a:r>
              <a:rPr lang="en-IN" dirty="0" smtClean="0"/>
              <a:t>Parcel Bundler</a:t>
            </a:r>
            <a:endParaRPr lang="en-IN" dirty="0"/>
          </a:p>
        </p:txBody>
      </p:sp>
    </p:spTree>
    <p:extLst>
      <p:ext uri="{BB962C8B-B14F-4D97-AF65-F5344CB8AC3E}">
        <p14:creationId xmlns:p14="http://schemas.microsoft.com/office/powerpoint/2010/main" val="7691843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Parcel Bundler</a:t>
            </a:r>
            <a:endParaRPr lang="en-IN" dirty="0"/>
          </a:p>
        </p:txBody>
      </p:sp>
      <p:pic>
        <p:nvPicPr>
          <p:cNvPr id="3074" name="Picture 2" descr="https://cdn-images-1.medium.com/max/1000/0*K-kwH5kKjU500Io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057400"/>
            <a:ext cx="4264817"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7748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npm install </a:t>
            </a:r>
            <a:r>
              <a:rPr lang="en-IN" dirty="0" err="1" smtClean="0"/>
              <a:t>nightwatch</a:t>
            </a:r>
            <a:endParaRPr lang="en-IN" dirty="0" smtClean="0"/>
          </a:p>
          <a:p>
            <a:r>
              <a:rPr lang="en-IN" dirty="0"/>
              <a:t>npm install </a:t>
            </a:r>
            <a:r>
              <a:rPr lang="en-IN" dirty="0" err="1"/>
              <a:t>chromedriver</a:t>
            </a:r>
            <a:r>
              <a:rPr lang="en-IN" dirty="0"/>
              <a:t> --</a:t>
            </a:r>
            <a:r>
              <a:rPr lang="en-IN" dirty="0" smtClean="0"/>
              <a:t>save-dev</a:t>
            </a:r>
          </a:p>
          <a:p>
            <a:r>
              <a:rPr lang="en-IN" dirty="0"/>
              <a:t>npm install </a:t>
            </a:r>
            <a:r>
              <a:rPr lang="en-IN" dirty="0" err="1"/>
              <a:t>geckodriver</a:t>
            </a:r>
            <a:r>
              <a:rPr lang="en-IN" dirty="0"/>
              <a:t> --</a:t>
            </a:r>
            <a:r>
              <a:rPr lang="en-IN" dirty="0" smtClean="0"/>
              <a:t>save-dev</a:t>
            </a:r>
          </a:p>
          <a:p>
            <a:r>
              <a:rPr lang="en-IN" dirty="0" smtClean="0"/>
              <a:t>Keep web driver in current folder</a:t>
            </a:r>
            <a:endParaRPr lang="en-IN" dirty="0"/>
          </a:p>
        </p:txBody>
      </p:sp>
      <p:sp>
        <p:nvSpPr>
          <p:cNvPr id="3" name="Title 2"/>
          <p:cNvSpPr>
            <a:spLocks noGrp="1"/>
          </p:cNvSpPr>
          <p:nvPr>
            <p:ph type="title"/>
          </p:nvPr>
        </p:nvSpPr>
        <p:spPr/>
        <p:txBody>
          <a:bodyPr/>
          <a:lstStyle/>
          <a:p>
            <a:r>
              <a:rPr lang="en-IN" dirty="0" smtClean="0"/>
              <a:t>E2e testing</a:t>
            </a:r>
            <a:endParaRPr lang="en-IN" dirty="0"/>
          </a:p>
        </p:txBody>
      </p:sp>
    </p:spTree>
    <p:extLst>
      <p:ext uri="{BB962C8B-B14F-4D97-AF65-F5344CB8AC3E}">
        <p14:creationId xmlns:p14="http://schemas.microsoft.com/office/powerpoint/2010/main" val="334197876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Questions</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15" y="1295400"/>
            <a:ext cx="9144000" cy="5143500"/>
          </a:xfrm>
          <a:prstGeom prst="rect">
            <a:avLst/>
          </a:prstGeom>
        </p:spPr>
      </p:pic>
    </p:spTree>
    <p:extLst>
      <p:ext uri="{BB962C8B-B14F-4D97-AF65-F5344CB8AC3E}">
        <p14:creationId xmlns:p14="http://schemas.microsoft.com/office/powerpoint/2010/main" val="271814519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err="1" smtClean="0"/>
              <a:t>Reactjs</a:t>
            </a:r>
            <a:endParaRPr lang="en-US" dirty="0" smtClean="0"/>
          </a:p>
          <a:p>
            <a:pPr lvl="1"/>
            <a:r>
              <a:rPr lang="en-US" dirty="0" smtClean="0"/>
              <a:t>JSX, Props and State</a:t>
            </a:r>
          </a:p>
          <a:p>
            <a:pPr lvl="1"/>
            <a:r>
              <a:rPr lang="en-US" dirty="0" smtClean="0"/>
              <a:t>Events</a:t>
            </a:r>
          </a:p>
          <a:p>
            <a:pPr lvl="1"/>
            <a:r>
              <a:rPr lang="en-US" dirty="0" smtClean="0"/>
              <a:t>Component Interaction</a:t>
            </a:r>
          </a:p>
        </p:txBody>
      </p:sp>
      <p:sp>
        <p:nvSpPr>
          <p:cNvPr id="3" name="Title 2"/>
          <p:cNvSpPr>
            <a:spLocks noGrp="1"/>
          </p:cNvSpPr>
          <p:nvPr>
            <p:ph type="title"/>
          </p:nvPr>
        </p:nvSpPr>
        <p:spPr/>
        <p:txBody>
          <a:bodyPr/>
          <a:lstStyle/>
          <a:p>
            <a:r>
              <a:rPr lang="en-US" dirty="0" smtClean="0"/>
              <a:t>Module Summary</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8518" b="11482"/>
          <a:stretch/>
        </p:blipFill>
        <p:spPr>
          <a:xfrm>
            <a:off x="0" y="1447800"/>
            <a:ext cx="9144000" cy="4419600"/>
          </a:xfrm>
          <a:prstGeom prst="rect">
            <a:avLst/>
          </a:prstGeom>
        </p:spPr>
      </p:pic>
    </p:spTree>
    <p:extLst>
      <p:ext uri="{BB962C8B-B14F-4D97-AF65-F5344CB8AC3E}">
        <p14:creationId xmlns:p14="http://schemas.microsoft.com/office/powerpoint/2010/main" val="19066391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66800"/>
            <a:ext cx="9144000" cy="5143500"/>
          </a:xfrm>
          <a:prstGeom prst="rect">
            <a:avLst/>
          </a:prstGeom>
        </p:spPr>
      </p:pic>
    </p:spTree>
    <p:extLst>
      <p:ext uri="{BB962C8B-B14F-4D97-AF65-F5344CB8AC3E}">
        <p14:creationId xmlns:p14="http://schemas.microsoft.com/office/powerpoint/2010/main" val="9183594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b="1" dirty="0"/>
              <a:t>Efficiency: </a:t>
            </a:r>
            <a:r>
              <a:rPr lang="en-US" dirty="0"/>
              <a:t>With the use of pre-built patterns and functions, the development of the applications became easy. The projects which used to take months to develop can now be developed in very less time. This increased the efficiency as well as reduced the time and effort involved.</a:t>
            </a:r>
          </a:p>
          <a:p>
            <a:r>
              <a:rPr lang="en-US" b="1" dirty="0"/>
              <a:t>Security: </a:t>
            </a:r>
            <a:r>
              <a:rPr lang="en-US" dirty="0"/>
              <a:t>As JavaScript is an open source community, its top frameworks have strong security arrangements. Frameworks are supported by these large communities in which, the members and the users can also act as testers. This increases the chances of detecting any kind of backdoor or bug present in the framework. Thus providing better security at less cost.</a:t>
            </a:r>
          </a:p>
          <a:p>
            <a:r>
              <a:rPr lang="en-US" b="1" dirty="0"/>
              <a:t>Cost Reduction:</a:t>
            </a:r>
            <a:r>
              <a:rPr lang="en-US" dirty="0"/>
              <a:t> JavaScript Frameworks are free for public use as they are open source. So, when we develop a web application using these frameworks, the overall cost of the application is much lesser.</a:t>
            </a:r>
          </a:p>
          <a:p>
            <a:endParaRPr lang="en-IN" dirty="0"/>
          </a:p>
        </p:txBody>
      </p:sp>
      <p:sp>
        <p:nvSpPr>
          <p:cNvPr id="3" name="Title 2"/>
          <p:cNvSpPr>
            <a:spLocks noGrp="1"/>
          </p:cNvSpPr>
          <p:nvPr>
            <p:ph type="title"/>
          </p:nvPr>
        </p:nvSpPr>
        <p:spPr/>
        <p:txBody>
          <a:bodyPr/>
          <a:lstStyle/>
          <a:p>
            <a:r>
              <a:rPr lang="en-US" b="0" dirty="0" smtClean="0"/>
              <a:t>Advantages of JavaScript </a:t>
            </a:r>
            <a:r>
              <a:rPr lang="en-US" b="0" dirty="0"/>
              <a:t>Frameworks</a:t>
            </a:r>
            <a:endParaRPr lang="en-IN" dirty="0"/>
          </a:p>
        </p:txBody>
      </p:sp>
    </p:spTree>
    <p:extLst>
      <p:ext uri="{BB962C8B-B14F-4D97-AF65-F5344CB8AC3E}">
        <p14:creationId xmlns:p14="http://schemas.microsoft.com/office/powerpoint/2010/main" val="881388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smtClean="0"/>
              <a:t>JavaScript </a:t>
            </a:r>
            <a:r>
              <a:rPr lang="en-US" b="0" dirty="0"/>
              <a:t>Frameworks</a:t>
            </a:r>
            <a:endParaRPr lang="en-IN" dirty="0"/>
          </a:p>
        </p:txBody>
      </p:sp>
      <p:sp>
        <p:nvSpPr>
          <p:cNvPr id="4" name="Content Placeholder 3"/>
          <p:cNvSpPr>
            <a:spLocks noGrp="1"/>
          </p:cNvSpPr>
          <p:nvPr>
            <p:ph sz="quarter" idx="12"/>
          </p:nvPr>
        </p:nvSpPr>
        <p:spPr>
          <a:xfrm>
            <a:off x="457201" y="1381125"/>
            <a:ext cx="8228012" cy="1133475"/>
          </a:xfrm>
        </p:spPr>
        <p:txBody>
          <a:bodyPr/>
          <a:lstStyle/>
          <a:p>
            <a:r>
              <a:rPr lang="en-US" b="1" i="1" dirty="0"/>
              <a:t>Even though React is young, it is giving a neck to neck competition to Angular</a:t>
            </a:r>
            <a:endParaRPr lang="en-IN" dirty="0"/>
          </a:p>
        </p:txBody>
      </p:sp>
      <p:pic>
        <p:nvPicPr>
          <p:cNvPr id="2050" name="Picture 2" descr="react vs angular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43200"/>
            <a:ext cx="7924799" cy="32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1136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React vs Angular</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262896119"/>
              </p:ext>
            </p:extLst>
          </p:nvPr>
        </p:nvGraphicFramePr>
        <p:xfrm>
          <a:off x="76200" y="1381125"/>
          <a:ext cx="8991600" cy="4824414"/>
        </p:xfrm>
        <a:graphic>
          <a:graphicData uri="http://schemas.openxmlformats.org/drawingml/2006/table">
            <a:tbl>
              <a:tblPr/>
              <a:tblGrid>
                <a:gridCol w="2359966"/>
                <a:gridCol w="3862961"/>
                <a:gridCol w="2768673"/>
              </a:tblGrid>
              <a:tr h="689202">
                <a:tc>
                  <a:txBody>
                    <a:bodyPr/>
                    <a:lstStyle/>
                    <a:p>
                      <a:pPr algn="l"/>
                      <a:r>
                        <a:rPr lang="en-IN" sz="1800" b="1" dirty="0">
                          <a:solidFill>
                            <a:srgbClr val="FFFFFF"/>
                          </a:solidFill>
                          <a:effectLst/>
                          <a:latin typeface="verdana" panose="020B0604030504040204" pitchFamily="34" charset="0"/>
                        </a:rPr>
                        <a:t>TOPIC</a:t>
                      </a:r>
                      <a:endParaRPr lang="en-IN" sz="1800" dirty="0">
                        <a:effectLst/>
                      </a:endParaRPr>
                    </a:p>
                  </a:txBody>
                  <a:tcPr marL="16892" marR="16892" marT="16892" marB="16892" anchor="ctr">
                    <a:lnL>
                      <a:noFill/>
                    </a:lnL>
                    <a:lnR>
                      <a:noFill/>
                    </a:lnR>
                    <a:lnT>
                      <a:noFill/>
                    </a:lnT>
                    <a:lnB>
                      <a:noFill/>
                    </a:lnB>
                    <a:solidFill>
                      <a:srgbClr val="2F369C"/>
                    </a:solidFill>
                  </a:tcPr>
                </a:tc>
                <a:tc>
                  <a:txBody>
                    <a:bodyPr/>
                    <a:lstStyle/>
                    <a:p>
                      <a:pPr algn="ctr"/>
                      <a:r>
                        <a:rPr lang="en-IN" sz="1800" b="1">
                          <a:solidFill>
                            <a:srgbClr val="FFFFFF"/>
                          </a:solidFill>
                          <a:effectLst/>
                          <a:latin typeface="verdana" panose="020B0604030504040204" pitchFamily="34" charset="0"/>
                        </a:rPr>
                        <a:t>REACT</a:t>
                      </a:r>
                      <a:endParaRPr lang="en-IN" sz="1800">
                        <a:effectLst/>
                      </a:endParaRPr>
                    </a:p>
                  </a:txBody>
                  <a:tcPr marL="16892" marR="16892" marT="16892" marB="16892" anchor="ctr">
                    <a:lnL>
                      <a:noFill/>
                    </a:lnL>
                    <a:lnR>
                      <a:noFill/>
                    </a:lnR>
                    <a:lnT>
                      <a:noFill/>
                    </a:lnT>
                    <a:lnB>
                      <a:noFill/>
                    </a:lnB>
                    <a:solidFill>
                      <a:srgbClr val="2F369C"/>
                    </a:solidFill>
                  </a:tcPr>
                </a:tc>
                <a:tc>
                  <a:txBody>
                    <a:bodyPr/>
                    <a:lstStyle/>
                    <a:p>
                      <a:pPr algn="ctr"/>
                      <a:r>
                        <a:rPr lang="en-IN" sz="1800" b="1">
                          <a:solidFill>
                            <a:srgbClr val="FFFFFF"/>
                          </a:solidFill>
                          <a:effectLst/>
                          <a:latin typeface="verdana" panose="020B0604030504040204" pitchFamily="34" charset="0"/>
                        </a:rPr>
                        <a:t>ANGULAR</a:t>
                      </a:r>
                      <a:endParaRPr lang="en-IN" sz="1800">
                        <a:effectLst/>
                      </a:endParaRPr>
                    </a:p>
                  </a:txBody>
                  <a:tcPr marL="16892" marR="16892" marT="16892" marB="16892" anchor="ctr">
                    <a:lnL>
                      <a:noFill/>
                    </a:lnL>
                    <a:lnR>
                      <a:noFill/>
                    </a:lnR>
                    <a:lnT>
                      <a:noFill/>
                    </a:lnT>
                    <a:lnB>
                      <a:noFill/>
                    </a:lnB>
                    <a:solidFill>
                      <a:srgbClr val="2F369C"/>
                    </a:solidFill>
                  </a:tcPr>
                </a:tc>
              </a:tr>
              <a:tr h="689202">
                <a:tc>
                  <a:txBody>
                    <a:bodyPr/>
                    <a:lstStyle/>
                    <a:p>
                      <a:pPr algn="l"/>
                      <a:r>
                        <a:rPr lang="en-IN" sz="1800" i="1">
                          <a:effectLst/>
                          <a:latin typeface="verdana" panose="020B0604030504040204" pitchFamily="34" charset="0"/>
                        </a:rPr>
                        <a:t>1. ARCHITECTURE</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US" sz="1800">
                          <a:effectLst/>
                          <a:latin typeface="verdana" panose="020B0604030504040204" pitchFamily="34" charset="0"/>
                        </a:rPr>
                        <a:t>Only the View of MVC</a:t>
                      </a:r>
                      <a:endParaRPr lang="en-US"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a:effectLst/>
                          <a:latin typeface="verdana" panose="020B0604030504040204" pitchFamily="34" charset="0"/>
                        </a:rPr>
                        <a:t>Complete MVC</a:t>
                      </a:r>
                      <a:endParaRPr lang="en-IN" sz="1800">
                        <a:effectLst/>
                      </a:endParaRPr>
                    </a:p>
                  </a:txBody>
                  <a:tcPr marL="16892" marR="16892" marT="16892" marB="16892" anchor="ctr">
                    <a:lnL>
                      <a:noFill/>
                    </a:lnL>
                    <a:lnR>
                      <a:noFill/>
                    </a:lnR>
                    <a:lnT>
                      <a:noFill/>
                    </a:lnT>
                    <a:lnB>
                      <a:noFill/>
                    </a:lnB>
                    <a:solidFill>
                      <a:srgbClr val="FFFFFF"/>
                    </a:solidFill>
                  </a:tcPr>
                </a:tc>
              </a:tr>
              <a:tr h="689202">
                <a:tc>
                  <a:txBody>
                    <a:bodyPr/>
                    <a:lstStyle/>
                    <a:p>
                      <a:r>
                        <a:rPr lang="en-IN" sz="1800" i="1">
                          <a:effectLst/>
                          <a:latin typeface="verdana" panose="020B0604030504040204" pitchFamily="34" charset="0"/>
                        </a:rPr>
                        <a:t>2. RENDERING</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Server-side rendering</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dirty="0">
                          <a:effectLst/>
                          <a:latin typeface="verdana" panose="020B0604030504040204" pitchFamily="34" charset="0"/>
                        </a:rPr>
                        <a:t>Client-side rendering</a:t>
                      </a:r>
                      <a:endParaRPr lang="en-IN" sz="1800" dirty="0">
                        <a:effectLst/>
                      </a:endParaRPr>
                    </a:p>
                  </a:txBody>
                  <a:tcPr marL="16892" marR="16892" marT="16892" marB="16892" anchor="ctr">
                    <a:lnL>
                      <a:noFill/>
                    </a:lnL>
                    <a:lnR>
                      <a:noFill/>
                    </a:lnR>
                    <a:lnT>
                      <a:noFill/>
                    </a:lnT>
                    <a:lnB>
                      <a:noFill/>
                    </a:lnB>
                    <a:solidFill>
                      <a:srgbClr val="FFFFFF"/>
                    </a:solidFill>
                  </a:tcPr>
                </a:tc>
              </a:tr>
              <a:tr h="689202">
                <a:tc>
                  <a:txBody>
                    <a:bodyPr/>
                    <a:lstStyle/>
                    <a:p>
                      <a:r>
                        <a:rPr lang="en-IN" sz="1800" i="1">
                          <a:effectLst/>
                          <a:latin typeface="verdana" panose="020B0604030504040204" pitchFamily="34" charset="0"/>
                        </a:rPr>
                        <a:t>3. DOM</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Uses virtual DOM</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a:effectLst/>
                          <a:latin typeface="verdana" panose="020B0604030504040204" pitchFamily="34" charset="0"/>
                        </a:rPr>
                        <a:t>Uses real DOM</a:t>
                      </a:r>
                      <a:endParaRPr lang="en-IN" sz="1800">
                        <a:effectLst/>
                      </a:endParaRPr>
                    </a:p>
                  </a:txBody>
                  <a:tcPr marL="16892" marR="16892" marT="16892" marB="16892" anchor="ctr">
                    <a:lnL>
                      <a:noFill/>
                    </a:lnL>
                    <a:lnR>
                      <a:noFill/>
                    </a:lnR>
                    <a:lnT>
                      <a:noFill/>
                    </a:lnT>
                    <a:lnB>
                      <a:noFill/>
                    </a:lnB>
                    <a:solidFill>
                      <a:srgbClr val="FFFFFF"/>
                    </a:solidFill>
                  </a:tcPr>
                </a:tc>
              </a:tr>
              <a:tr h="689202">
                <a:tc>
                  <a:txBody>
                    <a:bodyPr/>
                    <a:lstStyle/>
                    <a:p>
                      <a:r>
                        <a:rPr lang="en-IN" sz="1800" i="1">
                          <a:effectLst/>
                          <a:latin typeface="verdana" panose="020B0604030504040204" pitchFamily="34" charset="0"/>
                        </a:rPr>
                        <a:t>4. DATA BINDING</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One-way data binding</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a:effectLst/>
                          <a:latin typeface="verdana" panose="020B0604030504040204" pitchFamily="34" charset="0"/>
                        </a:rPr>
                        <a:t>Two-way data binding</a:t>
                      </a:r>
                      <a:endParaRPr lang="en-IN" sz="1800">
                        <a:effectLst/>
                      </a:endParaRPr>
                    </a:p>
                  </a:txBody>
                  <a:tcPr marL="16892" marR="16892" marT="16892" marB="16892" anchor="ctr">
                    <a:lnL>
                      <a:noFill/>
                    </a:lnL>
                    <a:lnR>
                      <a:noFill/>
                    </a:lnR>
                    <a:lnT>
                      <a:noFill/>
                    </a:lnT>
                    <a:lnB>
                      <a:noFill/>
                    </a:lnB>
                    <a:solidFill>
                      <a:srgbClr val="FFFFFF"/>
                    </a:solidFill>
                  </a:tcPr>
                </a:tc>
              </a:tr>
              <a:tr h="689202">
                <a:tc>
                  <a:txBody>
                    <a:bodyPr/>
                    <a:lstStyle/>
                    <a:p>
                      <a:r>
                        <a:rPr lang="en-IN" sz="1800" i="1">
                          <a:effectLst/>
                          <a:latin typeface="verdana" panose="020B0604030504040204" pitchFamily="34" charset="0"/>
                        </a:rPr>
                        <a:t>5. DEBUGGING</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Compile time debugging</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a:effectLst/>
                          <a:latin typeface="verdana" panose="020B0604030504040204" pitchFamily="34" charset="0"/>
                        </a:rPr>
                        <a:t>Runtime debugging</a:t>
                      </a:r>
                      <a:endParaRPr lang="en-IN" sz="1800">
                        <a:effectLst/>
                      </a:endParaRPr>
                    </a:p>
                  </a:txBody>
                  <a:tcPr marL="16892" marR="16892" marT="16892" marB="16892" anchor="ctr">
                    <a:lnL>
                      <a:noFill/>
                    </a:lnL>
                    <a:lnR>
                      <a:noFill/>
                    </a:lnR>
                    <a:lnT>
                      <a:noFill/>
                    </a:lnT>
                    <a:lnB>
                      <a:noFill/>
                    </a:lnB>
                    <a:solidFill>
                      <a:srgbClr val="FFFFFF"/>
                    </a:solidFill>
                  </a:tcPr>
                </a:tc>
              </a:tr>
              <a:tr h="689202">
                <a:tc>
                  <a:txBody>
                    <a:bodyPr/>
                    <a:lstStyle/>
                    <a:p>
                      <a:r>
                        <a:rPr lang="en-IN" sz="1800" i="1">
                          <a:effectLst/>
                          <a:latin typeface="verdana" panose="020B0604030504040204" pitchFamily="34" charset="0"/>
                        </a:rPr>
                        <a:t>6. AUTHOR</a:t>
                      </a:r>
                      <a:endParaRPr lang="en-IN" sz="1800">
                        <a:effectLst/>
                      </a:endParaRPr>
                    </a:p>
                  </a:txBody>
                  <a:tcPr marL="16892" marR="16892" marT="16892" marB="16892" anchor="ctr">
                    <a:lnL>
                      <a:noFill/>
                    </a:lnL>
                    <a:lnR>
                      <a:noFill/>
                    </a:lnR>
                    <a:lnT>
                      <a:noFill/>
                    </a:lnT>
                    <a:lnB>
                      <a:noFill/>
                    </a:lnB>
                    <a:solidFill>
                      <a:srgbClr val="E8E6E6"/>
                    </a:solidFill>
                  </a:tcPr>
                </a:tc>
                <a:tc>
                  <a:txBody>
                    <a:bodyPr/>
                    <a:lstStyle/>
                    <a:p>
                      <a:pPr algn="ctr"/>
                      <a:r>
                        <a:rPr lang="en-IN" sz="1800">
                          <a:effectLst/>
                          <a:latin typeface="verdana" panose="020B0604030504040204" pitchFamily="34" charset="0"/>
                        </a:rPr>
                        <a:t>Facebook</a:t>
                      </a:r>
                      <a:endParaRPr lang="en-IN" sz="1800">
                        <a:effectLst/>
                      </a:endParaRPr>
                    </a:p>
                  </a:txBody>
                  <a:tcPr marL="16892" marR="16892" marT="16892" marB="16892" anchor="ctr">
                    <a:lnL>
                      <a:noFill/>
                    </a:lnL>
                    <a:lnR>
                      <a:noFill/>
                    </a:lnR>
                    <a:lnT>
                      <a:noFill/>
                    </a:lnT>
                    <a:lnB>
                      <a:noFill/>
                    </a:lnB>
                    <a:solidFill>
                      <a:srgbClr val="FFFFFF"/>
                    </a:solidFill>
                  </a:tcPr>
                </a:tc>
                <a:tc>
                  <a:txBody>
                    <a:bodyPr/>
                    <a:lstStyle/>
                    <a:p>
                      <a:pPr algn="ctr"/>
                      <a:r>
                        <a:rPr lang="en-IN" sz="1800" dirty="0">
                          <a:effectLst/>
                          <a:latin typeface="verdana" panose="020B0604030504040204" pitchFamily="34" charset="0"/>
                        </a:rPr>
                        <a:t>Google</a:t>
                      </a:r>
                      <a:endParaRPr lang="en-IN" sz="1800" dirty="0">
                        <a:effectLst/>
                      </a:endParaRPr>
                    </a:p>
                  </a:txBody>
                  <a:tcPr marL="16892" marR="16892" marT="16892" marB="16892" anchor="ctr">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12894323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React</a:t>
            </a:r>
            <a:endParaRPr lang="en-IN" dirty="0"/>
          </a:p>
        </p:txBody>
      </p:sp>
      <p:pic>
        <p:nvPicPr>
          <p:cNvPr id="6" name="Picture 5"/>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42144305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Why React?</a:t>
            </a:r>
          </a:p>
        </p:txBody>
      </p:sp>
      <p:pic>
        <p:nvPicPr>
          <p:cNvPr id="4098" name="Picture 2" descr="traditional data flow - What is React - Edureka"/>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8378825" cy="369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66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biggest advantage of using components is that you can change any component at any point in time without affecting the rest of the applications</a:t>
            </a:r>
            <a:r>
              <a:rPr lang="en-US" dirty="0" smtClean="0"/>
              <a:t>.</a:t>
            </a:r>
          </a:p>
          <a:p>
            <a:r>
              <a:rPr lang="en-US" dirty="0" smtClean="0"/>
              <a:t>This </a:t>
            </a:r>
            <a:r>
              <a:rPr lang="en-US" dirty="0"/>
              <a:t>feature is most effective when implemented with larger and real-time applications where data changes frequently. </a:t>
            </a:r>
            <a:endParaRPr lang="en-US" dirty="0" smtClean="0"/>
          </a:p>
          <a:p>
            <a:r>
              <a:rPr lang="en-US" dirty="0" smtClean="0"/>
              <a:t>Each </a:t>
            </a:r>
            <a:r>
              <a:rPr lang="en-US" dirty="0"/>
              <a:t>time any data is added or updated, ReactJS automatically updates the specific component whose state has </a:t>
            </a:r>
            <a:r>
              <a:rPr lang="en-US" i="1" dirty="0"/>
              <a:t>actually</a:t>
            </a:r>
            <a:r>
              <a:rPr lang="en-US" dirty="0"/>
              <a:t> changed. </a:t>
            </a:r>
            <a:endParaRPr lang="en-US" dirty="0" smtClean="0"/>
          </a:p>
          <a:p>
            <a:r>
              <a:rPr lang="en-US" dirty="0" smtClean="0"/>
              <a:t>This </a:t>
            </a:r>
            <a:r>
              <a:rPr lang="en-US" dirty="0"/>
              <a:t>saves the browser from the task of reloading the whole application to reflect the changes.</a:t>
            </a:r>
            <a:endParaRPr lang="en-IN" dirty="0"/>
          </a:p>
        </p:txBody>
      </p:sp>
      <p:sp>
        <p:nvSpPr>
          <p:cNvPr id="3" name="Title 2"/>
          <p:cNvSpPr>
            <a:spLocks noGrp="1"/>
          </p:cNvSpPr>
          <p:nvPr>
            <p:ph type="title"/>
          </p:nvPr>
        </p:nvSpPr>
        <p:spPr/>
        <p:txBody>
          <a:bodyPr/>
          <a:lstStyle/>
          <a:p>
            <a:r>
              <a:rPr lang="en-IN" dirty="0" smtClean="0"/>
              <a:t>Why React</a:t>
            </a:r>
            <a:endParaRPr lang="en-IN" dirty="0"/>
          </a:p>
        </p:txBody>
      </p:sp>
    </p:spTree>
    <p:extLst>
      <p:ext uri="{BB962C8B-B14F-4D97-AF65-F5344CB8AC3E}">
        <p14:creationId xmlns:p14="http://schemas.microsoft.com/office/powerpoint/2010/main" val="13209191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Features of React</a:t>
            </a:r>
            <a:endParaRPr lang="en-IN" dirty="0"/>
          </a:p>
        </p:txBody>
      </p:sp>
      <p:pic>
        <p:nvPicPr>
          <p:cNvPr id="11266" name="Picture 2" descr="React-Features - ReactJS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70" y="1828800"/>
            <a:ext cx="857733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0174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Features Of React</a:t>
            </a:r>
            <a:r>
              <a:rPr lang="en-IN" b="0" dirty="0"/>
              <a:t/>
            </a:r>
            <a:br>
              <a:rPr lang="en-IN" b="0" dirty="0"/>
            </a:br>
            <a:endParaRPr lang="en-IN" dirty="0"/>
          </a:p>
        </p:txBody>
      </p:sp>
      <p:pic>
        <p:nvPicPr>
          <p:cNvPr id="6146" name="Picture 2" descr="jsx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387600"/>
            <a:ext cx="723900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65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7481455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3333" b="10000"/>
          <a:stretch/>
        </p:blipFill>
        <p:spPr>
          <a:xfrm>
            <a:off x="0" y="2057400"/>
            <a:ext cx="9144000" cy="3429000"/>
          </a:xfrm>
          <a:prstGeom prst="rect">
            <a:avLst/>
          </a:prstGeom>
        </p:spPr>
      </p:pic>
    </p:spTree>
    <p:extLst>
      <p:ext uri="{BB962C8B-B14F-4D97-AF65-F5344CB8AC3E}">
        <p14:creationId xmlns:p14="http://schemas.microsoft.com/office/powerpoint/2010/main" val="35355565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t>
            </a:r>
            <a:r>
              <a:rPr lang="en-IN" dirty="0" err="1" smtClean="0"/>
              <a:t>npmrc</a:t>
            </a:r>
            <a:r>
              <a:rPr lang="en-IN" dirty="0" smtClean="0"/>
              <a:t> settings</a:t>
            </a:r>
            <a:endParaRPr lang="en-IN" dirty="0"/>
          </a:p>
        </p:txBody>
      </p:sp>
      <p:sp>
        <p:nvSpPr>
          <p:cNvPr id="3" name="Content Placeholder 2"/>
          <p:cNvSpPr>
            <a:spLocks noGrp="1"/>
          </p:cNvSpPr>
          <p:nvPr>
            <p:ph sz="quarter" idx="12"/>
          </p:nvPr>
        </p:nvSpPr>
        <p:spPr/>
        <p:txBody>
          <a:bodyPr>
            <a:normAutofit fontScale="92500" lnSpcReduction="20000"/>
          </a:bodyPr>
          <a:lstStyle/>
          <a:p>
            <a:r>
              <a:rPr lang="en-IN" dirty="0" smtClean="0"/>
              <a:t>npm </a:t>
            </a:r>
            <a:r>
              <a:rPr lang="en-IN" dirty="0" err="1" smtClean="0"/>
              <a:t>config</a:t>
            </a:r>
            <a:r>
              <a:rPr lang="en-IN" dirty="0" smtClean="0"/>
              <a:t> set strict-</a:t>
            </a:r>
            <a:r>
              <a:rPr lang="en-IN" dirty="0" err="1" smtClean="0"/>
              <a:t>ssl</a:t>
            </a:r>
            <a:r>
              <a:rPr lang="en-IN" dirty="0" smtClean="0"/>
              <a:t>=false</a:t>
            </a:r>
            <a:endParaRPr lang="en-US" dirty="0" smtClean="0"/>
          </a:p>
          <a:p>
            <a:r>
              <a:rPr lang="en-US" dirty="0" err="1" smtClean="0"/>
              <a:t>npm</a:t>
            </a:r>
            <a:r>
              <a:rPr lang="en-US" dirty="0" smtClean="0"/>
              <a:t> </a:t>
            </a:r>
            <a:r>
              <a:rPr lang="en-US" dirty="0" err="1"/>
              <a:t>config</a:t>
            </a:r>
            <a:r>
              <a:rPr lang="en-US" dirty="0"/>
              <a:t> set proxy http://username:password@proxyname:port</a:t>
            </a:r>
          </a:p>
          <a:p>
            <a:r>
              <a:rPr lang="en-US" dirty="0" err="1"/>
              <a:t>npm</a:t>
            </a:r>
            <a:r>
              <a:rPr lang="en-US" dirty="0"/>
              <a:t> </a:t>
            </a:r>
            <a:r>
              <a:rPr lang="en-US" dirty="0" err="1"/>
              <a:t>config</a:t>
            </a:r>
            <a:r>
              <a:rPr lang="en-US" dirty="0"/>
              <a:t> set https-proxy http://username:password@proxyname:port</a:t>
            </a:r>
          </a:p>
          <a:p>
            <a:r>
              <a:rPr lang="en-US" dirty="0" err="1" smtClean="0"/>
              <a:t>npm</a:t>
            </a:r>
            <a:r>
              <a:rPr lang="en-US" dirty="0" smtClean="0"/>
              <a:t> </a:t>
            </a:r>
            <a:r>
              <a:rPr lang="en-US" dirty="0" err="1"/>
              <a:t>config</a:t>
            </a:r>
            <a:r>
              <a:rPr lang="en-US" dirty="0"/>
              <a:t> set registry </a:t>
            </a:r>
            <a:r>
              <a:rPr lang="en-US" dirty="0">
                <a:hlinkClick r:id="rId2"/>
              </a:rPr>
              <a:t>http://registry.npmjs.org</a:t>
            </a:r>
            <a:r>
              <a:rPr lang="en-US" dirty="0" smtClean="0">
                <a:hlinkClick r:id="rId2"/>
              </a:rPr>
              <a:t>/</a:t>
            </a:r>
            <a:endParaRPr lang="en-US" dirty="0" smtClean="0"/>
          </a:p>
          <a:p>
            <a:r>
              <a:rPr lang="en-US" dirty="0" smtClean="0"/>
              <a:t>Or</a:t>
            </a:r>
          </a:p>
          <a:p>
            <a:r>
              <a:rPr lang="en-IN" dirty="0"/>
              <a:t>Npm </a:t>
            </a:r>
            <a:r>
              <a:rPr lang="en-IN" dirty="0" err="1"/>
              <a:t>config</a:t>
            </a:r>
            <a:r>
              <a:rPr lang="en-IN" dirty="0"/>
              <a:t> edit</a:t>
            </a:r>
          </a:p>
          <a:p>
            <a:r>
              <a:rPr lang="en-US" dirty="0" smtClean="0"/>
              <a:t>proxy = http</a:t>
            </a:r>
            <a:r>
              <a:rPr lang="en-US" dirty="0"/>
              <a:t>://username:password@proxyname:port</a:t>
            </a:r>
          </a:p>
          <a:p>
            <a:r>
              <a:rPr lang="en-US" dirty="0" smtClean="0"/>
              <a:t>https-proxy = http</a:t>
            </a:r>
            <a:r>
              <a:rPr lang="en-US" dirty="0"/>
              <a:t>://username:password@proxyname:port</a:t>
            </a:r>
          </a:p>
          <a:p>
            <a:r>
              <a:rPr lang="en-US" dirty="0" smtClean="0"/>
              <a:t>Registry= </a:t>
            </a:r>
            <a:r>
              <a:rPr lang="en-US" dirty="0">
                <a:hlinkClick r:id="rId2"/>
              </a:rPr>
              <a:t>http://registry.npmjs.org/</a:t>
            </a:r>
            <a:endParaRPr lang="en-US" dirty="0"/>
          </a:p>
          <a:p>
            <a:endParaRPr lang="en-US" dirty="0"/>
          </a:p>
          <a:p>
            <a:endParaRPr lang="en-IN" dirty="0"/>
          </a:p>
        </p:txBody>
      </p:sp>
    </p:spTree>
    <p:extLst>
      <p:ext uri="{BB962C8B-B14F-4D97-AF65-F5344CB8AC3E}">
        <p14:creationId xmlns:p14="http://schemas.microsoft.com/office/powerpoint/2010/main" val="151715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Yarn vs NPM</a:t>
            </a:r>
            <a:endParaRPr lang="en-IN" dirty="0"/>
          </a:p>
        </p:txBody>
      </p:sp>
      <p:sp>
        <p:nvSpPr>
          <p:cNvPr id="3" name="Content Placeholder 2"/>
          <p:cNvSpPr>
            <a:spLocks noGrp="1"/>
          </p:cNvSpPr>
          <p:nvPr>
            <p:ph sz="quarter" idx="12"/>
          </p:nvPr>
        </p:nvSpPr>
        <p:spPr/>
        <p:txBody>
          <a:bodyPr>
            <a:normAutofit fontScale="92500" lnSpcReduction="10000"/>
          </a:bodyPr>
          <a:lstStyle/>
          <a:p>
            <a:r>
              <a:rPr lang="en-US" dirty="0"/>
              <a:t>There were two major shortcomings to </a:t>
            </a:r>
            <a:r>
              <a:rPr lang="en-US" dirty="0" err="1"/>
              <a:t>npm</a:t>
            </a:r>
            <a:r>
              <a:rPr lang="en-US" dirty="0"/>
              <a:t>. </a:t>
            </a:r>
            <a:endParaRPr lang="en-US" dirty="0" smtClean="0"/>
          </a:p>
          <a:p>
            <a:r>
              <a:rPr lang="en-US" dirty="0" smtClean="0"/>
              <a:t>First </a:t>
            </a:r>
            <a:r>
              <a:rPr lang="en-US" dirty="0"/>
              <a:t>of all, </a:t>
            </a:r>
            <a:r>
              <a:rPr lang="en-US" dirty="0" err="1"/>
              <a:t>npm</a:t>
            </a:r>
            <a:r>
              <a:rPr lang="en-US" dirty="0"/>
              <a:t> didn't use a </a:t>
            </a:r>
            <a:r>
              <a:rPr lang="en-US" dirty="0" err="1"/>
              <a:t>lockfile</a:t>
            </a:r>
            <a:r>
              <a:rPr lang="en-US" dirty="0" smtClean="0"/>
              <a:t>.</a:t>
            </a:r>
          </a:p>
          <a:p>
            <a:r>
              <a:rPr lang="en-US" dirty="0" smtClean="0"/>
              <a:t>A </a:t>
            </a:r>
            <a:r>
              <a:rPr lang="en-US" dirty="0" err="1"/>
              <a:t>lockfile</a:t>
            </a:r>
            <a:r>
              <a:rPr lang="en-US" dirty="0"/>
              <a:t> contains all the information about the exact version of each dependency.</a:t>
            </a:r>
          </a:p>
          <a:p>
            <a:r>
              <a:rPr lang="en-US" dirty="0" smtClean="0"/>
              <a:t>Considering </a:t>
            </a:r>
            <a:r>
              <a:rPr lang="en-US" dirty="0"/>
              <a:t>packages add new versions all the time, there's a big risk your code can break if it's not compatible with the latest versions of certain dependencies. </a:t>
            </a:r>
            <a:endParaRPr lang="en-US" dirty="0" smtClean="0"/>
          </a:p>
          <a:p>
            <a:r>
              <a:rPr lang="en-US" dirty="0" smtClean="0"/>
              <a:t>That's </a:t>
            </a:r>
            <a:r>
              <a:rPr lang="en-US" dirty="0"/>
              <a:t>why it's important to lock dependencies to a single version. This couldn't be done with </a:t>
            </a:r>
            <a:r>
              <a:rPr lang="en-US" dirty="0" err="1" smtClean="0"/>
              <a:t>npm</a:t>
            </a:r>
            <a:r>
              <a:rPr lang="en-US" dirty="0" smtClean="0"/>
              <a:t> 5 or below.</a:t>
            </a:r>
            <a:endParaRPr lang="en-US" dirty="0"/>
          </a:p>
          <a:p>
            <a:r>
              <a:rPr lang="en-US" dirty="0" smtClean="0"/>
              <a:t>Yarn </a:t>
            </a:r>
            <a:r>
              <a:rPr lang="en-US" dirty="0"/>
              <a:t>solved this problem by generating a </a:t>
            </a:r>
            <a:r>
              <a:rPr lang="en-US" dirty="0" err="1"/>
              <a:t>yarn.lock</a:t>
            </a:r>
            <a:r>
              <a:rPr lang="en-US" dirty="0"/>
              <a:t> file that stores exactly which version of which dependency was installed.</a:t>
            </a:r>
            <a:endParaRPr lang="en-IN" dirty="0"/>
          </a:p>
        </p:txBody>
      </p:sp>
    </p:spTree>
    <p:extLst>
      <p:ext uri="{BB962C8B-B14F-4D97-AF65-F5344CB8AC3E}">
        <p14:creationId xmlns:p14="http://schemas.microsoft.com/office/powerpoint/2010/main" val="15911703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Yarn vs NPM</a:t>
            </a:r>
            <a:endParaRPr lang="en-IN" dirty="0"/>
          </a:p>
        </p:txBody>
      </p:sp>
      <p:sp>
        <p:nvSpPr>
          <p:cNvPr id="3" name="Content Placeholder 2"/>
          <p:cNvSpPr>
            <a:spLocks noGrp="1"/>
          </p:cNvSpPr>
          <p:nvPr>
            <p:ph sz="quarter" idx="12"/>
          </p:nvPr>
        </p:nvSpPr>
        <p:spPr/>
        <p:txBody>
          <a:bodyPr>
            <a:normAutofit/>
          </a:bodyPr>
          <a:lstStyle/>
          <a:p>
            <a:r>
              <a:rPr lang="en-US" dirty="0"/>
              <a:t>The second major shortcoming of </a:t>
            </a:r>
            <a:r>
              <a:rPr lang="en-US" dirty="0" err="1"/>
              <a:t>npm</a:t>
            </a:r>
            <a:r>
              <a:rPr lang="en-US" dirty="0"/>
              <a:t> was that it was non-deterministic. </a:t>
            </a:r>
            <a:endParaRPr lang="en-US" dirty="0" smtClean="0"/>
          </a:p>
          <a:p>
            <a:r>
              <a:rPr lang="en-US" dirty="0" smtClean="0"/>
              <a:t>Your </a:t>
            </a:r>
            <a:r>
              <a:rPr lang="en-US" dirty="0" err="1"/>
              <a:t>node_modules</a:t>
            </a:r>
            <a:r>
              <a:rPr lang="en-US" dirty="0"/>
              <a:t> folder is likely to differ from the </a:t>
            </a:r>
            <a:r>
              <a:rPr lang="en-US" dirty="0" err="1"/>
              <a:t>node_modules</a:t>
            </a:r>
            <a:r>
              <a:rPr lang="en-US" dirty="0"/>
              <a:t> folder of your colleague, or even of the different testing and production servers</a:t>
            </a:r>
            <a:r>
              <a:rPr lang="en-US" dirty="0" smtClean="0"/>
              <a:t>.</a:t>
            </a:r>
            <a:endParaRPr lang="en-US" dirty="0"/>
          </a:p>
          <a:p>
            <a:r>
              <a:rPr lang="en-US" dirty="0"/>
              <a:t>Yarn is a deterministic package manager, which means that all computers with a given </a:t>
            </a:r>
            <a:r>
              <a:rPr lang="en-US" dirty="0" err="1"/>
              <a:t>package.json</a:t>
            </a:r>
            <a:r>
              <a:rPr lang="en-US" dirty="0"/>
              <a:t> file will have the exact same dependencies installed in their </a:t>
            </a:r>
            <a:r>
              <a:rPr lang="en-US" dirty="0" err="1"/>
              <a:t>node_modules</a:t>
            </a:r>
            <a:r>
              <a:rPr lang="en-US" dirty="0"/>
              <a:t> folder. </a:t>
            </a:r>
            <a:endParaRPr lang="en-US" dirty="0" smtClean="0"/>
          </a:p>
          <a:p>
            <a:r>
              <a:rPr lang="en-US" dirty="0" smtClean="0"/>
              <a:t>This </a:t>
            </a:r>
            <a:r>
              <a:rPr lang="en-US" dirty="0"/>
              <a:t>helps avoid scenarios where code would work on your computer, but not on a different computer.</a:t>
            </a:r>
            <a:endParaRPr lang="en-IN" dirty="0"/>
          </a:p>
        </p:txBody>
      </p:sp>
    </p:spTree>
    <p:extLst>
      <p:ext uri="{BB962C8B-B14F-4D97-AF65-F5344CB8AC3E}">
        <p14:creationId xmlns:p14="http://schemas.microsoft.com/office/powerpoint/2010/main" val="39469996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Installing Yarn</a:t>
            </a:r>
          </a:p>
          <a:p>
            <a:r>
              <a:rPr lang="en-US" dirty="0"/>
              <a:t>There are several ways of installing Yarn. If you have </a:t>
            </a:r>
            <a:r>
              <a:rPr lang="en-US" dirty="0" err="1"/>
              <a:t>npm</a:t>
            </a:r>
            <a:r>
              <a:rPr lang="en-US" dirty="0"/>
              <a:t> installed, you can just install Yarn with </a:t>
            </a:r>
            <a:r>
              <a:rPr lang="en-US" dirty="0" err="1"/>
              <a:t>npm</a:t>
            </a:r>
            <a:r>
              <a:rPr lang="en-US" dirty="0" smtClean="0"/>
              <a:t>:</a:t>
            </a:r>
          </a:p>
          <a:p>
            <a:r>
              <a:rPr lang="en-IN" dirty="0"/>
              <a:t>npm install yarn </a:t>
            </a:r>
            <a:r>
              <a:rPr lang="en-IN" dirty="0" smtClean="0"/>
              <a:t>--global</a:t>
            </a:r>
          </a:p>
          <a:p>
            <a:r>
              <a:rPr lang="en-IN" dirty="0" smtClean="0"/>
              <a:t>Yarn create react-app </a:t>
            </a:r>
            <a:r>
              <a:rPr lang="en-IN" dirty="0" err="1" smtClean="0"/>
              <a:t>activiti</a:t>
            </a:r>
            <a:r>
              <a:rPr lang="en-IN" dirty="0" smtClean="0"/>
              <a:t>-app</a:t>
            </a:r>
          </a:p>
          <a:p>
            <a:r>
              <a:rPr lang="en-IN" dirty="0" smtClean="0"/>
              <a:t>Yarn start</a:t>
            </a:r>
          </a:p>
          <a:p>
            <a:endParaRPr lang="en-IN" dirty="0"/>
          </a:p>
          <a:p>
            <a:endParaRPr lang="en-IN" dirty="0"/>
          </a:p>
        </p:txBody>
      </p:sp>
      <p:sp>
        <p:nvSpPr>
          <p:cNvPr id="3" name="Title 2"/>
          <p:cNvSpPr>
            <a:spLocks noGrp="1"/>
          </p:cNvSpPr>
          <p:nvPr>
            <p:ph type="title"/>
          </p:nvPr>
        </p:nvSpPr>
        <p:spPr/>
        <p:txBody>
          <a:bodyPr/>
          <a:lstStyle/>
          <a:p>
            <a:r>
              <a:rPr lang="en-IN" dirty="0" smtClean="0"/>
              <a:t>Yarn </a:t>
            </a:r>
            <a:endParaRPr lang="en-IN" dirty="0"/>
          </a:p>
        </p:txBody>
      </p:sp>
    </p:spTree>
    <p:extLst>
      <p:ext uri="{BB962C8B-B14F-4D97-AF65-F5344CB8AC3E}">
        <p14:creationId xmlns:p14="http://schemas.microsoft.com/office/powerpoint/2010/main" val="3679292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500" t="23333" r="10833" b="29260"/>
          <a:stretch/>
        </p:blipFill>
        <p:spPr>
          <a:xfrm>
            <a:off x="685800" y="2057400"/>
            <a:ext cx="7467600" cy="2481146"/>
          </a:xfrm>
          <a:prstGeom prst="rect">
            <a:avLst/>
          </a:prstGeom>
        </p:spPr>
      </p:pic>
    </p:spTree>
    <p:extLst>
      <p:ext uri="{BB962C8B-B14F-4D97-AF65-F5344CB8AC3E}">
        <p14:creationId xmlns:p14="http://schemas.microsoft.com/office/powerpoint/2010/main" val="4011515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90600"/>
            <a:ext cx="9144000" cy="5143500"/>
          </a:xfrm>
          <a:prstGeom prst="rect">
            <a:avLst/>
          </a:prstGeom>
        </p:spPr>
      </p:pic>
      <p:sp>
        <p:nvSpPr>
          <p:cNvPr id="3" name="Title 2"/>
          <p:cNvSpPr>
            <a:spLocks noGrp="1"/>
          </p:cNvSpPr>
          <p:nvPr>
            <p:ph type="title"/>
          </p:nvPr>
        </p:nvSpPr>
        <p:spPr/>
        <p:txBody>
          <a:bodyPr/>
          <a:lstStyle/>
          <a:p>
            <a:r>
              <a:rPr lang="en-IN" dirty="0" smtClean="0"/>
              <a:t>Create React Project</a:t>
            </a:r>
            <a:endParaRPr lang="en-IN" dirty="0"/>
          </a:p>
        </p:txBody>
      </p:sp>
    </p:spTree>
    <p:extLst>
      <p:ext uri="{BB962C8B-B14F-4D97-AF65-F5344CB8AC3E}">
        <p14:creationId xmlns:p14="http://schemas.microsoft.com/office/powerpoint/2010/main" val="17555737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90600"/>
            <a:ext cx="9144000" cy="5143500"/>
          </a:xfrm>
          <a:prstGeom prst="rect">
            <a:avLst/>
          </a:prstGeom>
        </p:spPr>
      </p:pic>
    </p:spTree>
    <p:extLst>
      <p:ext uri="{BB962C8B-B14F-4D97-AF65-F5344CB8AC3E}">
        <p14:creationId xmlns:p14="http://schemas.microsoft.com/office/powerpoint/2010/main" val="4484356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7407" b="14444"/>
          <a:stretch/>
        </p:blipFill>
        <p:spPr>
          <a:xfrm>
            <a:off x="0" y="1752600"/>
            <a:ext cx="9144000" cy="3505200"/>
          </a:xfrm>
          <a:prstGeom prst="rect">
            <a:avLst/>
          </a:prstGeom>
        </p:spPr>
      </p:pic>
    </p:spTree>
    <p:extLst>
      <p:ext uri="{BB962C8B-B14F-4D97-AF65-F5344CB8AC3E}">
        <p14:creationId xmlns:p14="http://schemas.microsoft.com/office/powerpoint/2010/main" val="12214870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66800"/>
            <a:ext cx="9144000" cy="5143500"/>
          </a:xfrm>
          <a:prstGeom prst="rect">
            <a:avLst/>
          </a:prstGeom>
        </p:spPr>
      </p:pic>
    </p:spTree>
    <p:extLst>
      <p:ext uri="{BB962C8B-B14F-4D97-AF65-F5344CB8AC3E}">
        <p14:creationId xmlns:p14="http://schemas.microsoft.com/office/powerpoint/2010/main" val="12013781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1481" b="5556"/>
          <a:stretch/>
        </p:blipFill>
        <p:spPr>
          <a:xfrm>
            <a:off x="0" y="1447800"/>
            <a:ext cx="9144000" cy="4267200"/>
          </a:xfrm>
          <a:prstGeom prst="rect">
            <a:avLst/>
          </a:prstGeom>
        </p:spPr>
      </p:pic>
    </p:spTree>
    <p:extLst>
      <p:ext uri="{BB962C8B-B14F-4D97-AF65-F5344CB8AC3E}">
        <p14:creationId xmlns:p14="http://schemas.microsoft.com/office/powerpoint/2010/main" val="11594735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7128168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t>JSX: </a:t>
            </a:r>
            <a:r>
              <a:rPr lang="en-US" dirty="0"/>
              <a:t>JSX stands for JavaScript XML. </a:t>
            </a:r>
            <a:endParaRPr lang="en-US" dirty="0" smtClean="0"/>
          </a:p>
          <a:p>
            <a:r>
              <a:rPr lang="en-US" dirty="0" smtClean="0"/>
              <a:t>Its </a:t>
            </a:r>
            <a:r>
              <a:rPr lang="en-US" dirty="0"/>
              <a:t>an XML/ HTML like syntax used by React. </a:t>
            </a:r>
            <a:endParaRPr lang="en-US" dirty="0" smtClean="0"/>
          </a:p>
          <a:p>
            <a:r>
              <a:rPr lang="en-US" dirty="0" smtClean="0"/>
              <a:t>It </a:t>
            </a:r>
            <a:r>
              <a:rPr lang="en-US" dirty="0"/>
              <a:t>extends the ECMAScript so that XML/ HTML like text can co-exist along with JavaScript react code. </a:t>
            </a:r>
            <a:endParaRPr lang="en-US" dirty="0" smtClean="0"/>
          </a:p>
          <a:p>
            <a:r>
              <a:rPr lang="en-US" dirty="0" smtClean="0"/>
              <a:t>This </a:t>
            </a:r>
            <a:r>
              <a:rPr lang="en-US" dirty="0"/>
              <a:t>syntax is used by the pre-processors like </a:t>
            </a:r>
            <a:r>
              <a:rPr lang="en-US" i="1" dirty="0"/>
              <a:t>Babel</a:t>
            </a:r>
            <a:r>
              <a:rPr lang="en-US" dirty="0"/>
              <a:t> to transform HTML like text found in JavaScript files into standard JavaScript objects. </a:t>
            </a:r>
            <a:endParaRPr lang="en-US" dirty="0" smtClean="0"/>
          </a:p>
          <a:p>
            <a:r>
              <a:rPr lang="en-US" dirty="0" smtClean="0"/>
              <a:t>With </a:t>
            </a:r>
            <a:r>
              <a:rPr lang="en-US" dirty="0"/>
              <a:t>JSX, we can go a step further by again embedding the HTML code inside the JavaScript. </a:t>
            </a:r>
            <a:endParaRPr lang="en-US" dirty="0" smtClean="0"/>
          </a:p>
          <a:p>
            <a:r>
              <a:rPr lang="en-US" dirty="0" smtClean="0"/>
              <a:t>This </a:t>
            </a:r>
            <a:r>
              <a:rPr lang="en-US" dirty="0"/>
              <a:t>makes HTML codes easy to understand and boosts JavaScript’s performance while making our application robust.</a:t>
            </a:r>
            <a:endParaRPr lang="en-IN" dirty="0"/>
          </a:p>
        </p:txBody>
      </p:sp>
      <p:sp>
        <p:nvSpPr>
          <p:cNvPr id="3" name="Title 2"/>
          <p:cNvSpPr>
            <a:spLocks noGrp="1"/>
          </p:cNvSpPr>
          <p:nvPr>
            <p:ph type="title"/>
          </p:nvPr>
        </p:nvSpPr>
        <p:spPr/>
        <p:txBody>
          <a:bodyPr/>
          <a:lstStyle/>
          <a:p>
            <a:r>
              <a:rPr lang="en-IN" dirty="0" smtClean="0"/>
              <a:t>JSX</a:t>
            </a:r>
            <a:endParaRPr lang="en-IN" dirty="0"/>
          </a:p>
        </p:txBody>
      </p:sp>
    </p:spTree>
    <p:extLst>
      <p:ext uri="{BB962C8B-B14F-4D97-AF65-F5344CB8AC3E}">
        <p14:creationId xmlns:p14="http://schemas.microsoft.com/office/powerpoint/2010/main" val="20807155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8333" t="15926" r="11668" b="10000"/>
          <a:stretch/>
        </p:blipFill>
        <p:spPr>
          <a:xfrm>
            <a:off x="457200" y="1371600"/>
            <a:ext cx="8485632" cy="4419600"/>
          </a:xfrm>
          <a:prstGeom prst="rect">
            <a:avLst/>
          </a:prstGeom>
        </p:spPr>
      </p:pic>
    </p:spTree>
    <p:extLst>
      <p:ext uri="{BB962C8B-B14F-4D97-AF65-F5344CB8AC3E}">
        <p14:creationId xmlns:p14="http://schemas.microsoft.com/office/powerpoint/2010/main" val="32821816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marL="0" indent="0">
              <a:buNone/>
            </a:pPr>
            <a:r>
              <a:rPr lang="en-IN" dirty="0" err="1"/>
              <a:t>var</a:t>
            </a:r>
            <a:r>
              <a:rPr lang="en-IN" dirty="0"/>
              <a:t> </a:t>
            </a:r>
            <a:r>
              <a:rPr lang="en-IN" dirty="0" err="1"/>
              <a:t>MyComponent</a:t>
            </a:r>
            <a:r>
              <a:rPr lang="en-IN" dirty="0"/>
              <a:t> = </a:t>
            </a:r>
            <a:r>
              <a:rPr lang="en-IN" dirty="0" err="1"/>
              <a:t>React.createClass</a:t>
            </a:r>
            <a:r>
              <a:rPr lang="en-IN" dirty="0"/>
              <a:t>({</a:t>
            </a:r>
          </a:p>
          <a:p>
            <a:pPr marL="0" indent="0">
              <a:buNone/>
            </a:pPr>
            <a:r>
              <a:rPr lang="en-IN" dirty="0"/>
              <a:t>    render :function () {</a:t>
            </a:r>
          </a:p>
          <a:p>
            <a:pPr marL="0" indent="0">
              <a:buNone/>
            </a:pPr>
            <a:r>
              <a:rPr lang="en-IN" dirty="0"/>
              <a:t>                return(    </a:t>
            </a:r>
          </a:p>
          <a:p>
            <a:pPr marL="0" indent="0">
              <a:buNone/>
            </a:pPr>
            <a:r>
              <a:rPr lang="en-IN" dirty="0"/>
              <a:t>                &lt;h2&gt;Hello World&lt;/h2&gt;</a:t>
            </a:r>
          </a:p>
          <a:p>
            <a:pPr marL="0" indent="0">
              <a:buNone/>
            </a:pPr>
            <a:r>
              <a:rPr lang="en-IN" dirty="0"/>
              <a:t>        );</a:t>
            </a:r>
          </a:p>
          <a:p>
            <a:pPr marL="0" indent="0">
              <a:buNone/>
            </a:pPr>
            <a:r>
              <a:rPr lang="en-IN" dirty="0"/>
              <a:t>    }</a:t>
            </a:r>
          </a:p>
          <a:p>
            <a:pPr marL="0" indent="0">
              <a:buNone/>
            </a:pPr>
            <a:r>
              <a:rPr lang="en-IN" dirty="0"/>
              <a:t>});</a:t>
            </a:r>
          </a:p>
          <a:p>
            <a:pPr marL="0" indent="0">
              <a:buNone/>
            </a:pPr>
            <a:endParaRPr lang="en-IN" dirty="0"/>
          </a:p>
          <a:p>
            <a:pPr marL="0" indent="0">
              <a:buNone/>
            </a:pPr>
            <a:r>
              <a:rPr lang="en-IN" dirty="0" err="1"/>
              <a:t>ReactDOM.render</a:t>
            </a:r>
            <a:r>
              <a:rPr lang="en-IN" dirty="0"/>
              <a:t>(</a:t>
            </a:r>
          </a:p>
          <a:p>
            <a:pPr marL="0" indent="0">
              <a:buNone/>
            </a:pPr>
            <a:r>
              <a:rPr lang="en-IN" dirty="0"/>
              <a:t>   &lt;</a:t>
            </a:r>
            <a:r>
              <a:rPr lang="en-IN" dirty="0" err="1"/>
              <a:t>MyComponent</a:t>
            </a:r>
            <a:r>
              <a:rPr lang="en-IN" dirty="0"/>
              <a:t>/&gt;, </a:t>
            </a:r>
            <a:r>
              <a:rPr lang="en-IN" dirty="0" err="1"/>
              <a:t>document.getElementById</a:t>
            </a:r>
            <a:r>
              <a:rPr lang="en-IN" dirty="0"/>
              <a:t>('content')</a:t>
            </a:r>
          </a:p>
          <a:p>
            <a:pPr marL="0" indent="0">
              <a:buNone/>
            </a:pPr>
            <a:r>
              <a:rPr lang="en-IN" dirty="0"/>
              <a:t>);</a:t>
            </a:r>
          </a:p>
        </p:txBody>
      </p:sp>
      <p:sp>
        <p:nvSpPr>
          <p:cNvPr id="3" name="Title 2"/>
          <p:cNvSpPr>
            <a:spLocks noGrp="1"/>
          </p:cNvSpPr>
          <p:nvPr>
            <p:ph type="title"/>
          </p:nvPr>
        </p:nvSpPr>
        <p:spPr/>
        <p:txBody>
          <a:bodyPr/>
          <a:lstStyle/>
          <a:p>
            <a:r>
              <a:rPr lang="en-IN" dirty="0" smtClean="0"/>
              <a:t>JSX</a:t>
            </a:r>
            <a:endParaRPr lang="en-IN" dirty="0"/>
          </a:p>
        </p:txBody>
      </p:sp>
    </p:spTree>
    <p:extLst>
      <p:ext uri="{BB962C8B-B14F-4D97-AF65-F5344CB8AC3E}">
        <p14:creationId xmlns:p14="http://schemas.microsoft.com/office/powerpoint/2010/main" val="22480318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a:t>
            </a:r>
            <a:r>
              <a:rPr lang="en-IN" dirty="0" err="1"/>
              <a:t>jsx</a:t>
            </a:r>
            <a:r>
              <a:rPr lang="en-IN" dirty="0"/>
              <a:t> internals</a:t>
            </a:r>
          </a:p>
          <a:p>
            <a:r>
              <a:rPr lang="en-IN" dirty="0"/>
              <a:t>//</a:t>
            </a:r>
            <a:r>
              <a:rPr lang="en-IN" dirty="0" err="1"/>
              <a:t>type,props,children</a:t>
            </a:r>
            <a:endParaRPr lang="en-IN" dirty="0"/>
          </a:p>
          <a:p>
            <a:r>
              <a:rPr lang="en-IN" dirty="0"/>
              <a:t>   //return </a:t>
            </a:r>
            <a:r>
              <a:rPr lang="en-IN" dirty="0" err="1"/>
              <a:t>React.createElement</a:t>
            </a:r>
            <a:r>
              <a:rPr lang="en-IN" dirty="0"/>
              <a:t>('div',null,'h1','Novice Developer!!!!')</a:t>
            </a:r>
          </a:p>
          <a:p>
            <a:r>
              <a:rPr lang="en-IN" dirty="0"/>
              <a:t>      </a:t>
            </a:r>
          </a:p>
          <a:p>
            <a:r>
              <a:rPr lang="en-IN" dirty="0"/>
              <a:t>      //</a:t>
            </a:r>
            <a:r>
              <a:rPr lang="en-IN" dirty="0" err="1"/>
              <a:t>css</a:t>
            </a:r>
            <a:r>
              <a:rPr lang="en-IN" dirty="0"/>
              <a:t> class name as props</a:t>
            </a:r>
          </a:p>
          <a:p>
            <a:r>
              <a:rPr lang="en-IN" dirty="0"/>
              <a:t>      //return </a:t>
            </a:r>
            <a:r>
              <a:rPr lang="en-IN" dirty="0" err="1"/>
              <a:t>React.createElement</a:t>
            </a:r>
            <a:r>
              <a:rPr lang="en-IN" dirty="0"/>
              <a:t>('div',{</a:t>
            </a:r>
            <a:r>
              <a:rPr lang="en-IN" dirty="0" err="1"/>
              <a:t>className</a:t>
            </a:r>
            <a:r>
              <a:rPr lang="en-IN" dirty="0"/>
              <a:t>:"App"},</a:t>
            </a:r>
            <a:r>
              <a:rPr lang="en-IN" dirty="0" err="1"/>
              <a:t>React.createElement</a:t>
            </a:r>
            <a:r>
              <a:rPr lang="en-IN" dirty="0"/>
              <a:t>('h1',null,'Novice Developer!!!!'))</a:t>
            </a:r>
          </a:p>
          <a:p>
            <a:r>
              <a:rPr lang="en-IN" dirty="0"/>
              <a:t> </a:t>
            </a:r>
          </a:p>
        </p:txBody>
      </p:sp>
      <p:sp>
        <p:nvSpPr>
          <p:cNvPr id="3" name="Title 2"/>
          <p:cNvSpPr>
            <a:spLocks noGrp="1"/>
          </p:cNvSpPr>
          <p:nvPr>
            <p:ph type="title"/>
          </p:nvPr>
        </p:nvSpPr>
        <p:spPr/>
        <p:txBody>
          <a:bodyPr/>
          <a:lstStyle/>
          <a:p>
            <a:r>
              <a:rPr lang="en-IN" dirty="0" smtClean="0"/>
              <a:t>JSX Internals</a:t>
            </a:r>
            <a:endParaRPr lang="en-IN" dirty="0"/>
          </a:p>
        </p:txBody>
      </p:sp>
    </p:spTree>
    <p:extLst>
      <p:ext uri="{BB962C8B-B14F-4D97-AF65-F5344CB8AC3E}">
        <p14:creationId xmlns:p14="http://schemas.microsoft.com/office/powerpoint/2010/main" val="29403433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29091"/>
          <a:stretch/>
        </p:blipFill>
        <p:spPr>
          <a:xfrm>
            <a:off x="40888" y="968298"/>
            <a:ext cx="8928410" cy="3168340"/>
          </a:xfrm>
          <a:prstGeom prst="rect">
            <a:avLst/>
          </a:prstGeom>
        </p:spPr>
      </p:pic>
      <p:pic>
        <p:nvPicPr>
          <p:cNvPr id="3" name="Picture 2"/>
          <p:cNvPicPr>
            <a:picLocks noChangeAspect="1"/>
          </p:cNvPicPr>
          <p:nvPr/>
        </p:nvPicPr>
        <p:blipFill rotWithShape="1">
          <a:blip r:embed="rId3"/>
          <a:srcRect t="20371" b="15926"/>
          <a:stretch/>
        </p:blipFill>
        <p:spPr>
          <a:xfrm>
            <a:off x="2416098" y="4091088"/>
            <a:ext cx="6553200" cy="2348230"/>
          </a:xfrm>
          <a:prstGeom prst="rect">
            <a:avLst/>
          </a:prstGeom>
        </p:spPr>
      </p:pic>
    </p:spTree>
    <p:extLst>
      <p:ext uri="{BB962C8B-B14F-4D97-AF65-F5344CB8AC3E}">
        <p14:creationId xmlns:p14="http://schemas.microsoft.com/office/powerpoint/2010/main" val="17571222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t>1.For Style class referred in Element as </a:t>
            </a:r>
            <a:r>
              <a:rPr lang="en-IN" dirty="0" err="1" smtClean="0"/>
              <a:t>className</a:t>
            </a:r>
            <a:r>
              <a:rPr lang="en-IN" dirty="0" smtClean="0"/>
              <a:t>=“”</a:t>
            </a:r>
          </a:p>
          <a:p>
            <a:r>
              <a:rPr lang="en-IN" dirty="0" smtClean="0"/>
              <a:t>2. Internally </a:t>
            </a:r>
            <a:r>
              <a:rPr lang="en-IN" dirty="0" err="1" smtClean="0"/>
              <a:t>className</a:t>
            </a:r>
            <a:r>
              <a:rPr lang="en-IN" dirty="0" smtClean="0"/>
              <a:t> becomes class.</a:t>
            </a:r>
          </a:p>
          <a:p>
            <a:r>
              <a:rPr lang="en-IN" dirty="0" smtClean="0"/>
              <a:t>3.JSX can return at the max only one root element. All other elements are sub elements.</a:t>
            </a:r>
          </a:p>
          <a:p>
            <a:r>
              <a:rPr lang="en-IN" dirty="0" smtClean="0"/>
              <a:t> </a:t>
            </a:r>
            <a:endParaRPr lang="en-IN" dirty="0"/>
          </a:p>
        </p:txBody>
      </p:sp>
      <p:sp>
        <p:nvSpPr>
          <p:cNvPr id="3" name="Title 2"/>
          <p:cNvSpPr>
            <a:spLocks noGrp="1"/>
          </p:cNvSpPr>
          <p:nvPr>
            <p:ph type="title"/>
          </p:nvPr>
        </p:nvSpPr>
        <p:spPr/>
        <p:txBody>
          <a:bodyPr/>
          <a:lstStyle/>
          <a:p>
            <a:r>
              <a:rPr lang="en-IN" dirty="0" smtClean="0"/>
              <a:t>JSX Restrictions</a:t>
            </a:r>
            <a:endParaRPr lang="en-IN" dirty="0"/>
          </a:p>
        </p:txBody>
      </p:sp>
    </p:spTree>
    <p:extLst>
      <p:ext uri="{BB962C8B-B14F-4D97-AF65-F5344CB8AC3E}">
        <p14:creationId xmlns:p14="http://schemas.microsoft.com/office/powerpoint/2010/main" val="12567182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import React from 'react'</a:t>
            </a:r>
          </a:p>
          <a:p>
            <a:r>
              <a:rPr lang="en-US" dirty="0" err="1"/>
              <a:t>const</a:t>
            </a:r>
            <a:r>
              <a:rPr lang="en-US" dirty="0"/>
              <a:t> person=()=&gt;{</a:t>
            </a:r>
          </a:p>
          <a:p>
            <a:r>
              <a:rPr lang="en-US" dirty="0"/>
              <a:t>    return &lt;h1&gt;I am new </a:t>
            </a:r>
            <a:r>
              <a:rPr lang="en-US" dirty="0" err="1"/>
              <a:t>bie</a:t>
            </a:r>
            <a:r>
              <a:rPr lang="en-US" dirty="0"/>
              <a:t>!!!&lt;/h1&gt;</a:t>
            </a:r>
          </a:p>
          <a:p>
            <a:r>
              <a:rPr lang="en-US" dirty="0"/>
              <a:t>}</a:t>
            </a:r>
          </a:p>
          <a:p>
            <a:endParaRPr lang="en-US" dirty="0"/>
          </a:p>
          <a:p>
            <a:r>
              <a:rPr lang="en-US" dirty="0"/>
              <a:t>export default </a:t>
            </a:r>
            <a:r>
              <a:rPr lang="en-US" dirty="0" smtClean="0"/>
              <a:t>person</a:t>
            </a:r>
          </a:p>
          <a:p>
            <a:endParaRPr lang="en-US" dirty="0" smtClean="0"/>
          </a:p>
          <a:p>
            <a:r>
              <a:rPr lang="en-US" dirty="0">
                <a:solidFill>
                  <a:srgbClr val="FF0000"/>
                </a:solidFill>
              </a:rPr>
              <a:t>import Person from './Person/Person.js'</a:t>
            </a:r>
          </a:p>
          <a:p>
            <a:endParaRPr lang="en-US" dirty="0">
              <a:solidFill>
                <a:srgbClr val="FF0000"/>
              </a:solidFill>
            </a:endParaRPr>
          </a:p>
          <a:p>
            <a:r>
              <a:rPr lang="en-US" dirty="0">
                <a:solidFill>
                  <a:srgbClr val="FF0000"/>
                </a:solidFill>
              </a:rPr>
              <a:t>import './App.css';</a:t>
            </a:r>
          </a:p>
          <a:p>
            <a:endParaRPr lang="en-US" dirty="0">
              <a:solidFill>
                <a:srgbClr val="FF0000"/>
              </a:solidFill>
            </a:endParaRPr>
          </a:p>
          <a:p>
            <a:r>
              <a:rPr lang="en-US" dirty="0">
                <a:solidFill>
                  <a:srgbClr val="FF0000"/>
                </a:solidFill>
              </a:rPr>
              <a:t>class App extends Component</a:t>
            </a:r>
          </a:p>
          <a:p>
            <a:endParaRPr lang="en-IN" dirty="0"/>
          </a:p>
        </p:txBody>
      </p:sp>
      <p:sp>
        <p:nvSpPr>
          <p:cNvPr id="3" name="Title 2"/>
          <p:cNvSpPr>
            <a:spLocks noGrp="1"/>
          </p:cNvSpPr>
          <p:nvPr>
            <p:ph type="title"/>
          </p:nvPr>
        </p:nvSpPr>
        <p:spPr/>
        <p:txBody>
          <a:bodyPr/>
          <a:lstStyle/>
          <a:p>
            <a:r>
              <a:rPr lang="en-IN" dirty="0" smtClean="0"/>
              <a:t>Core Functional Components</a:t>
            </a:r>
            <a:endParaRPr lang="en-IN" dirty="0"/>
          </a:p>
        </p:txBody>
      </p:sp>
    </p:spTree>
    <p:extLst>
      <p:ext uri="{BB962C8B-B14F-4D97-AF65-F5344CB8AC3E}">
        <p14:creationId xmlns:p14="http://schemas.microsoft.com/office/powerpoint/2010/main" val="3631276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8228012" cy="5019675"/>
          </a:xfrm>
        </p:spPr>
        <p:txBody>
          <a:bodyPr>
            <a:noAutofit/>
          </a:bodyPr>
          <a:lstStyle/>
          <a:p>
            <a:pPr marL="0" indent="0">
              <a:buNone/>
            </a:pPr>
            <a:r>
              <a:rPr lang="en-IN" sz="1600" dirty="0"/>
              <a:t>class App extends Component {</a:t>
            </a:r>
          </a:p>
          <a:p>
            <a:pPr marL="0" indent="0">
              <a:buNone/>
            </a:pPr>
            <a:r>
              <a:rPr lang="en-IN" sz="1600" dirty="0"/>
              <a:t>  render() {</a:t>
            </a:r>
          </a:p>
          <a:p>
            <a:pPr marL="0" indent="0">
              <a:buNone/>
            </a:pPr>
            <a:r>
              <a:rPr lang="en-IN" sz="1600" dirty="0"/>
              <a:t>   return (</a:t>
            </a:r>
          </a:p>
          <a:p>
            <a:pPr marL="0" indent="0">
              <a:buNone/>
            </a:pPr>
            <a:r>
              <a:rPr lang="en-IN" sz="1600" dirty="0"/>
              <a:t>      &lt;div </a:t>
            </a:r>
            <a:r>
              <a:rPr lang="en-IN" sz="1600" dirty="0" err="1"/>
              <a:t>className</a:t>
            </a:r>
            <a:r>
              <a:rPr lang="en-IN" sz="1600" dirty="0"/>
              <a:t>="App</a:t>
            </a:r>
            <a:r>
              <a:rPr lang="en-IN" sz="1600" dirty="0" smtClean="0"/>
              <a:t>"&gt;</a:t>
            </a:r>
            <a:endParaRPr lang="en-IN" sz="1600" dirty="0"/>
          </a:p>
          <a:p>
            <a:pPr marL="0" indent="0">
              <a:buNone/>
            </a:pPr>
            <a:r>
              <a:rPr lang="en-IN" sz="1600" dirty="0"/>
              <a:t>       &lt;h1&gt;Novice Developer!!!!&lt;/h1&gt;</a:t>
            </a:r>
          </a:p>
          <a:p>
            <a:pPr marL="0" indent="0">
              <a:buNone/>
            </a:pPr>
            <a:r>
              <a:rPr lang="en-IN" sz="1600" dirty="0"/>
              <a:t>       {/* Nested element*/}</a:t>
            </a:r>
          </a:p>
          <a:p>
            <a:pPr marL="0" indent="0">
              <a:buNone/>
            </a:pPr>
            <a:r>
              <a:rPr lang="en-IN" sz="1600" dirty="0"/>
              <a:t>        &lt;p&gt;Creates Nested Element under Root!!&lt;/p&gt;</a:t>
            </a:r>
          </a:p>
          <a:p>
            <a:pPr marL="0" indent="0">
              <a:buNone/>
            </a:pPr>
            <a:r>
              <a:rPr lang="en-IN" sz="1600" dirty="0"/>
              <a:t>        &lt;Person/&gt;</a:t>
            </a:r>
          </a:p>
          <a:p>
            <a:pPr marL="0" indent="0">
              <a:buNone/>
            </a:pPr>
            <a:r>
              <a:rPr lang="en-IN" sz="1600" dirty="0"/>
              <a:t>          &lt;Person/&gt;</a:t>
            </a:r>
          </a:p>
          <a:p>
            <a:pPr marL="0" indent="0">
              <a:buNone/>
            </a:pPr>
            <a:r>
              <a:rPr lang="en-IN" sz="1600" dirty="0"/>
              <a:t>          &lt;Person/&gt;</a:t>
            </a:r>
          </a:p>
          <a:p>
            <a:pPr marL="0" indent="0">
              <a:buNone/>
            </a:pPr>
            <a:r>
              <a:rPr lang="en-IN" sz="1600" dirty="0"/>
              <a:t>          &lt;Person</a:t>
            </a:r>
            <a:r>
              <a:rPr lang="en-IN" sz="1600" dirty="0" smtClean="0"/>
              <a:t>/&gt;        </a:t>
            </a:r>
            <a:endParaRPr lang="en-IN" sz="1600" dirty="0"/>
          </a:p>
          <a:p>
            <a:pPr marL="0" indent="0">
              <a:buNone/>
            </a:pPr>
            <a:r>
              <a:rPr lang="en-IN" sz="1600" dirty="0"/>
              <a:t>      &lt;/div&gt;</a:t>
            </a:r>
          </a:p>
          <a:p>
            <a:pPr marL="0" indent="0">
              <a:buNone/>
            </a:pPr>
            <a:r>
              <a:rPr lang="en-IN" sz="1600" dirty="0"/>
              <a:t>    );</a:t>
            </a:r>
          </a:p>
        </p:txBody>
      </p:sp>
      <p:sp>
        <p:nvSpPr>
          <p:cNvPr id="3" name="Title 2"/>
          <p:cNvSpPr>
            <a:spLocks noGrp="1"/>
          </p:cNvSpPr>
          <p:nvPr>
            <p:ph type="title"/>
          </p:nvPr>
        </p:nvSpPr>
        <p:spPr/>
        <p:txBody>
          <a:bodyPr/>
          <a:lstStyle/>
          <a:p>
            <a:r>
              <a:rPr lang="en-IN" dirty="0" smtClean="0"/>
              <a:t>Working with reusable components</a:t>
            </a:r>
            <a:endParaRPr lang="en-IN" dirty="0"/>
          </a:p>
        </p:txBody>
      </p:sp>
    </p:spTree>
    <p:extLst>
      <p:ext uri="{BB962C8B-B14F-4D97-AF65-F5344CB8AC3E}">
        <p14:creationId xmlns:p14="http://schemas.microsoft.com/office/powerpoint/2010/main" val="14680021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import React from 'react'</a:t>
            </a:r>
          </a:p>
          <a:p>
            <a:r>
              <a:rPr lang="en-IN" dirty="0" err="1"/>
              <a:t>const</a:t>
            </a:r>
            <a:r>
              <a:rPr lang="en-IN" dirty="0"/>
              <a:t> person=()=&gt;{</a:t>
            </a:r>
          </a:p>
          <a:p>
            <a:r>
              <a:rPr lang="en-IN" dirty="0"/>
              <a:t>    return &lt;h1&gt;I am new </a:t>
            </a:r>
            <a:r>
              <a:rPr lang="en-IN" dirty="0" err="1"/>
              <a:t>bie</a:t>
            </a:r>
            <a:r>
              <a:rPr lang="en-IN" dirty="0"/>
              <a:t>!!!, having {</a:t>
            </a:r>
            <a:r>
              <a:rPr lang="en-IN" dirty="0" err="1"/>
              <a:t>Math.floor</a:t>
            </a:r>
            <a:r>
              <a:rPr lang="en-IN" dirty="0"/>
              <a:t>(</a:t>
            </a:r>
            <a:r>
              <a:rPr lang="en-IN" dirty="0" err="1"/>
              <a:t>Math.random</a:t>
            </a:r>
            <a:r>
              <a:rPr lang="en-IN" dirty="0"/>
              <a:t>()*30)} years experience&lt;/h1&gt;</a:t>
            </a:r>
          </a:p>
          <a:p>
            <a:r>
              <a:rPr lang="en-IN" dirty="0"/>
              <a:t>}</a:t>
            </a:r>
          </a:p>
          <a:p>
            <a:endParaRPr lang="en-IN" dirty="0"/>
          </a:p>
          <a:p>
            <a:r>
              <a:rPr lang="en-IN" dirty="0"/>
              <a:t>export default person</a:t>
            </a:r>
          </a:p>
        </p:txBody>
      </p:sp>
      <p:sp>
        <p:nvSpPr>
          <p:cNvPr id="3" name="Title 2"/>
          <p:cNvSpPr>
            <a:spLocks noGrp="1"/>
          </p:cNvSpPr>
          <p:nvPr>
            <p:ph type="title"/>
          </p:nvPr>
        </p:nvSpPr>
        <p:spPr/>
        <p:txBody>
          <a:bodyPr/>
          <a:lstStyle/>
          <a:p>
            <a:r>
              <a:rPr lang="en-IN" dirty="0" smtClean="0"/>
              <a:t>Output Dynamic Content</a:t>
            </a:r>
            <a:endParaRPr lang="en-IN" dirty="0"/>
          </a:p>
        </p:txBody>
      </p:sp>
    </p:spTree>
    <p:extLst>
      <p:ext uri="{BB962C8B-B14F-4D97-AF65-F5344CB8AC3E}">
        <p14:creationId xmlns:p14="http://schemas.microsoft.com/office/powerpoint/2010/main" val="33020561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updating Real DOM is slow:</a:t>
            </a:r>
            <a:endParaRPr lang="en-IN" dirty="0"/>
          </a:p>
        </p:txBody>
      </p:sp>
      <p:pic>
        <p:nvPicPr>
          <p:cNvPr id="1026" name="Picture 2" descr="https://cdn-images-1.medium.com/max/1250/1*4s99HTDCA0UUyOc39k5da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18010"/>
            <a:ext cx="802957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6865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b="1" dirty="0" err="1">
                <a:solidFill>
                  <a:srgbClr val="FF0000"/>
                </a:solidFill>
              </a:rPr>
              <a:t>document.getElementById</a:t>
            </a:r>
            <a:r>
              <a:rPr lang="en-IN" b="1" dirty="0">
                <a:solidFill>
                  <a:srgbClr val="FF0000"/>
                </a:solidFill>
              </a:rPr>
              <a:t>('</a:t>
            </a:r>
            <a:r>
              <a:rPr lang="en-IN" b="1" dirty="0" err="1">
                <a:solidFill>
                  <a:srgbClr val="FF0000"/>
                </a:solidFill>
              </a:rPr>
              <a:t>elementId</a:t>
            </a:r>
            <a:r>
              <a:rPr lang="en-IN" b="1" dirty="0">
                <a:solidFill>
                  <a:srgbClr val="FF0000"/>
                </a:solidFill>
              </a:rPr>
              <a:t>').</a:t>
            </a:r>
            <a:r>
              <a:rPr lang="en-IN" b="1" dirty="0" err="1">
                <a:solidFill>
                  <a:srgbClr val="FF0000"/>
                </a:solidFill>
              </a:rPr>
              <a:t>innerHTML</a:t>
            </a:r>
            <a:r>
              <a:rPr lang="en-IN" b="1" dirty="0">
                <a:solidFill>
                  <a:srgbClr val="FF0000"/>
                </a:solidFill>
              </a:rPr>
              <a:t> = "New </a:t>
            </a:r>
            <a:r>
              <a:rPr lang="en-IN" b="1" dirty="0" smtClean="0">
                <a:solidFill>
                  <a:srgbClr val="FF0000"/>
                </a:solidFill>
              </a:rPr>
              <a:t>Value“</a:t>
            </a:r>
          </a:p>
          <a:p>
            <a:r>
              <a:rPr lang="en-US" dirty="0"/>
              <a:t>Browser have to parses the HTML</a:t>
            </a:r>
          </a:p>
          <a:p>
            <a:r>
              <a:rPr lang="en-US" dirty="0"/>
              <a:t>It removes the child element of </a:t>
            </a:r>
            <a:r>
              <a:rPr lang="en-US" dirty="0" err="1"/>
              <a:t>elementId</a:t>
            </a:r>
            <a:endParaRPr lang="en-US" dirty="0"/>
          </a:p>
          <a:p>
            <a:r>
              <a:rPr lang="en-US" dirty="0"/>
              <a:t>Updates the DOM with the “New Value”</a:t>
            </a:r>
          </a:p>
          <a:p>
            <a:r>
              <a:rPr lang="en-US" dirty="0"/>
              <a:t>Re-calculate the CSS for the parent and </a:t>
            </a:r>
            <a:r>
              <a:rPr lang="en-US" dirty="0" smtClean="0"/>
              <a:t>child</a:t>
            </a:r>
          </a:p>
          <a:p>
            <a:r>
              <a:rPr lang="en-US" dirty="0"/>
              <a:t>Recalculating the CSS and changed layouts uses </a:t>
            </a:r>
            <a:r>
              <a:rPr lang="en-US" b="1" dirty="0">
                <a:solidFill>
                  <a:srgbClr val="FF0000"/>
                </a:solidFill>
              </a:rPr>
              <a:t>complex algorithm and they effect the performance.</a:t>
            </a:r>
          </a:p>
          <a:p>
            <a:r>
              <a:rPr lang="en-US" dirty="0"/>
              <a:t>Update the layout i.e. each elements exact co-ordinates on the screen</a:t>
            </a:r>
          </a:p>
          <a:p>
            <a:r>
              <a:rPr lang="en-US" dirty="0"/>
              <a:t>Traverse the render tree and paint it on the browser display</a:t>
            </a:r>
            <a:endParaRPr lang="en-IN" dirty="0"/>
          </a:p>
        </p:txBody>
      </p:sp>
      <p:sp>
        <p:nvSpPr>
          <p:cNvPr id="3" name="Title 2"/>
          <p:cNvSpPr>
            <a:spLocks noGrp="1"/>
          </p:cNvSpPr>
          <p:nvPr>
            <p:ph type="title"/>
          </p:nvPr>
        </p:nvSpPr>
        <p:spPr/>
        <p:txBody>
          <a:bodyPr/>
          <a:lstStyle/>
          <a:p>
            <a:r>
              <a:rPr lang="en-US" dirty="0"/>
              <a:t>Why updating Real DOM is slow:</a:t>
            </a:r>
            <a:endParaRPr lang="en-IN" dirty="0"/>
          </a:p>
        </p:txBody>
      </p:sp>
    </p:spTree>
    <p:extLst>
      <p:ext uri="{BB962C8B-B14F-4D97-AF65-F5344CB8AC3E}">
        <p14:creationId xmlns:p14="http://schemas.microsoft.com/office/powerpoint/2010/main" val="2615451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virtual DOM (VDOM) is a programming concept where an ideal, or “virtual”, representation of a UI is kept in memory and synced with the “real” DOM by a library such as </a:t>
            </a:r>
            <a:r>
              <a:rPr lang="en-US" dirty="0" err="1"/>
              <a:t>ReactDOM</a:t>
            </a:r>
            <a:r>
              <a:rPr lang="en-US" dirty="0"/>
              <a:t>. This process is called reconciliation</a:t>
            </a:r>
            <a:r>
              <a:rPr lang="en-US" dirty="0" smtClean="0"/>
              <a:t>.</a:t>
            </a:r>
            <a:endParaRPr lang="en-US" dirty="0"/>
          </a:p>
          <a:p>
            <a:r>
              <a:rPr lang="en-US" dirty="0"/>
              <a:t>This approach enables the declarative API of React: You tell React what state you want the UI to be in, and it makes sure the DOM matches that state</a:t>
            </a:r>
            <a:r>
              <a:rPr lang="en-US" dirty="0" smtClean="0"/>
              <a:t>.</a:t>
            </a:r>
          </a:p>
          <a:p>
            <a:r>
              <a:rPr lang="en-US" dirty="0" smtClean="0"/>
              <a:t>This </a:t>
            </a:r>
            <a:r>
              <a:rPr lang="en-US" dirty="0"/>
              <a:t>abstracts out the attribute manipulation, event handling, and manual DOM updating that you would otherwise have to use to build your app.</a:t>
            </a:r>
            <a:endParaRPr lang="en-IN" dirty="0"/>
          </a:p>
        </p:txBody>
      </p:sp>
      <p:sp>
        <p:nvSpPr>
          <p:cNvPr id="3" name="Title 2"/>
          <p:cNvSpPr>
            <a:spLocks noGrp="1"/>
          </p:cNvSpPr>
          <p:nvPr>
            <p:ph type="title"/>
          </p:nvPr>
        </p:nvSpPr>
        <p:spPr/>
        <p:txBody>
          <a:bodyPr/>
          <a:lstStyle/>
          <a:p>
            <a:r>
              <a:rPr lang="en-IN" dirty="0" smtClean="0"/>
              <a:t>Virtual DOM</a:t>
            </a:r>
            <a:endParaRPr lang="en-IN" dirty="0"/>
          </a:p>
        </p:txBody>
      </p:sp>
    </p:spTree>
    <p:extLst>
      <p:ext uri="{BB962C8B-B14F-4D97-AF65-F5344CB8AC3E}">
        <p14:creationId xmlns:p14="http://schemas.microsoft.com/office/powerpoint/2010/main" val="28290712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Virtual DOM is in-memory representation of Real DOM</a:t>
            </a:r>
            <a:r>
              <a:rPr lang="en-US" dirty="0" smtClean="0"/>
              <a:t>.</a:t>
            </a:r>
          </a:p>
          <a:p>
            <a:r>
              <a:rPr lang="en-US" dirty="0" smtClean="0"/>
              <a:t>It </a:t>
            </a:r>
            <a:r>
              <a:rPr lang="en-US" dirty="0"/>
              <a:t>is lightweight JavaScript object which is copy of Real DOM</a:t>
            </a:r>
            <a:r>
              <a:rPr lang="en-US" dirty="0" smtClean="0"/>
              <a:t>.</a:t>
            </a:r>
          </a:p>
          <a:p>
            <a:r>
              <a:rPr lang="en-US" dirty="0"/>
              <a:t>Updating virtual DOM in ReactJS is faster because ReactJS </a:t>
            </a:r>
            <a:r>
              <a:rPr lang="en-US" dirty="0" smtClean="0"/>
              <a:t>uses</a:t>
            </a:r>
            <a:endParaRPr lang="en-US" dirty="0"/>
          </a:p>
          <a:p>
            <a:r>
              <a:rPr lang="en-US" dirty="0"/>
              <a:t>Efficient diff algorithm</a:t>
            </a:r>
          </a:p>
          <a:p>
            <a:r>
              <a:rPr lang="en-US" dirty="0"/>
              <a:t>Batched update operations</a:t>
            </a:r>
          </a:p>
          <a:p>
            <a:r>
              <a:rPr lang="en-US" dirty="0"/>
              <a:t>Efficient update of sub tree only</a:t>
            </a:r>
          </a:p>
          <a:p>
            <a:r>
              <a:rPr lang="en-US" dirty="0"/>
              <a:t>Uses observable instead of dirty checking to detect change</a:t>
            </a:r>
            <a:endParaRPr lang="en-IN" dirty="0"/>
          </a:p>
        </p:txBody>
      </p:sp>
      <p:sp>
        <p:nvSpPr>
          <p:cNvPr id="3" name="Title 2"/>
          <p:cNvSpPr>
            <a:spLocks noGrp="1"/>
          </p:cNvSpPr>
          <p:nvPr>
            <p:ph type="title"/>
          </p:nvPr>
        </p:nvSpPr>
        <p:spPr/>
        <p:txBody>
          <a:bodyPr/>
          <a:lstStyle/>
          <a:p>
            <a:r>
              <a:rPr lang="en-IN" dirty="0" smtClean="0"/>
              <a:t>Virtual DOM</a:t>
            </a:r>
            <a:endParaRPr lang="en-IN" dirty="0"/>
          </a:p>
        </p:txBody>
      </p:sp>
      <p:sp>
        <p:nvSpPr>
          <p:cNvPr id="4" name="TextBox 3">
            <a:hlinkClick r:id="rId2" action="ppaction://hlinkfile"/>
          </p:cNvPr>
          <p:cNvSpPr txBox="1"/>
          <p:nvPr/>
        </p:nvSpPr>
        <p:spPr>
          <a:xfrm>
            <a:off x="4724400" y="3352800"/>
            <a:ext cx="3078728" cy="369332"/>
          </a:xfrm>
          <a:prstGeom prst="rect">
            <a:avLst/>
          </a:prstGeom>
          <a:noFill/>
        </p:spPr>
        <p:txBody>
          <a:bodyPr wrap="none" rtlCol="0">
            <a:spAutoFit/>
          </a:bodyPr>
          <a:lstStyle/>
          <a:p>
            <a:r>
              <a:rPr lang="en-IN" b="1" dirty="0" smtClean="0">
                <a:solidFill>
                  <a:srgbClr val="FF0000"/>
                </a:solidFill>
              </a:rPr>
              <a:t>Virtual DOM inner working</a:t>
            </a:r>
            <a:endParaRPr lang="en-IN" b="1" dirty="0">
              <a:solidFill>
                <a:srgbClr val="FF0000"/>
              </a:solidFill>
            </a:endParaRPr>
          </a:p>
        </p:txBody>
      </p:sp>
    </p:spTree>
    <p:extLst>
      <p:ext uri="{BB962C8B-B14F-4D97-AF65-F5344CB8AC3E}">
        <p14:creationId xmlns:p14="http://schemas.microsoft.com/office/powerpoint/2010/main" val="41098769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solidFill>
                  <a:srgbClr val="FF0000"/>
                </a:solidFill>
              </a:rPr>
              <a:t>AngularJS uses dirty checking to find the models which has changed. </a:t>
            </a:r>
            <a:endParaRPr lang="en-US" dirty="0" smtClean="0">
              <a:solidFill>
                <a:srgbClr val="FF0000"/>
              </a:solidFill>
            </a:endParaRPr>
          </a:p>
          <a:p>
            <a:r>
              <a:rPr lang="en-US" dirty="0" smtClean="0">
                <a:solidFill>
                  <a:srgbClr val="FF0000"/>
                </a:solidFill>
              </a:rPr>
              <a:t>This </a:t>
            </a:r>
            <a:r>
              <a:rPr lang="en-US" dirty="0">
                <a:solidFill>
                  <a:srgbClr val="FF0000"/>
                </a:solidFill>
              </a:rPr>
              <a:t>dirty checking process runs in cycle after a specified time. </a:t>
            </a:r>
            <a:endParaRPr lang="en-US" dirty="0" smtClean="0">
              <a:solidFill>
                <a:srgbClr val="FF0000"/>
              </a:solidFill>
            </a:endParaRPr>
          </a:p>
          <a:p>
            <a:r>
              <a:rPr lang="en-US" dirty="0" smtClean="0">
                <a:solidFill>
                  <a:srgbClr val="FF0000"/>
                </a:solidFill>
              </a:rPr>
              <a:t>As </a:t>
            </a:r>
            <a:r>
              <a:rPr lang="en-US" dirty="0">
                <a:solidFill>
                  <a:srgbClr val="FF0000"/>
                </a:solidFill>
              </a:rPr>
              <a:t>the application grows, checking the whole model reduces the performance and thus makes the application slow.</a:t>
            </a:r>
            <a:endParaRPr lang="en-IN" dirty="0">
              <a:solidFill>
                <a:srgbClr val="FF0000"/>
              </a:solidFill>
            </a:endParaRPr>
          </a:p>
        </p:txBody>
      </p:sp>
      <p:sp>
        <p:nvSpPr>
          <p:cNvPr id="3" name="Title 2"/>
          <p:cNvSpPr>
            <a:spLocks noGrp="1"/>
          </p:cNvSpPr>
          <p:nvPr>
            <p:ph type="title"/>
          </p:nvPr>
        </p:nvSpPr>
        <p:spPr/>
        <p:txBody>
          <a:bodyPr/>
          <a:lstStyle/>
          <a:p>
            <a:r>
              <a:rPr lang="en-IN" dirty="0" smtClean="0"/>
              <a:t>Virtual DOM</a:t>
            </a:r>
            <a:endParaRPr lang="en-IN" dirty="0"/>
          </a:p>
        </p:txBody>
      </p:sp>
    </p:spTree>
    <p:extLst>
      <p:ext uri="{BB962C8B-B14F-4D97-AF65-F5344CB8AC3E}">
        <p14:creationId xmlns:p14="http://schemas.microsoft.com/office/powerpoint/2010/main" val="32863307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ReactJS uses observable’s to find the modified components. </a:t>
            </a:r>
            <a:endParaRPr lang="en-US" dirty="0" smtClean="0"/>
          </a:p>
          <a:p>
            <a:r>
              <a:rPr lang="en-US" dirty="0" smtClean="0"/>
              <a:t>Whenever </a:t>
            </a:r>
            <a:r>
              <a:rPr lang="en-US" dirty="0" err="1"/>
              <a:t>setState</a:t>
            </a:r>
            <a:r>
              <a:rPr lang="en-US" dirty="0"/>
              <a:t>() method is called on any component, ReactJS makes that component dirty and re-renders it</a:t>
            </a:r>
            <a:r>
              <a:rPr lang="en-US" dirty="0" smtClean="0"/>
              <a:t>.</a:t>
            </a:r>
          </a:p>
          <a:p>
            <a:r>
              <a:rPr lang="en-US" dirty="0"/>
              <a:t>Whenever </a:t>
            </a:r>
            <a:r>
              <a:rPr lang="en-US" dirty="0" err="1"/>
              <a:t>setState</a:t>
            </a:r>
            <a:r>
              <a:rPr lang="en-US" dirty="0"/>
              <a:t>() method is called, ReactJS creates the whole Virtual DOM from scratch</a:t>
            </a:r>
            <a:r>
              <a:rPr lang="en-US" dirty="0" smtClean="0"/>
              <a:t>.</a:t>
            </a:r>
          </a:p>
          <a:p>
            <a:r>
              <a:rPr lang="en-US" dirty="0" smtClean="0"/>
              <a:t> </a:t>
            </a:r>
            <a:r>
              <a:rPr lang="en-US" dirty="0"/>
              <a:t>Creating a whole tree is very fast so it does not affect the performance. </a:t>
            </a:r>
            <a:endParaRPr lang="en-US" dirty="0" smtClean="0"/>
          </a:p>
          <a:p>
            <a:r>
              <a:rPr lang="en-US" dirty="0" smtClean="0"/>
              <a:t>At </a:t>
            </a:r>
            <a:r>
              <a:rPr lang="en-US" dirty="0"/>
              <a:t>any given time, ReactJS maintains two virtual DOM, one with the updated state Virtual DOM and other with the previous state Virtual DOM.</a:t>
            </a:r>
            <a:endParaRPr lang="en-IN" dirty="0"/>
          </a:p>
        </p:txBody>
      </p:sp>
      <p:sp>
        <p:nvSpPr>
          <p:cNvPr id="3" name="Title 2"/>
          <p:cNvSpPr>
            <a:spLocks noGrp="1"/>
          </p:cNvSpPr>
          <p:nvPr>
            <p:ph type="title"/>
          </p:nvPr>
        </p:nvSpPr>
        <p:spPr/>
        <p:txBody>
          <a:bodyPr/>
          <a:lstStyle/>
          <a:p>
            <a:r>
              <a:rPr lang="en-IN" dirty="0" smtClean="0"/>
              <a:t>Virtual DOM</a:t>
            </a:r>
            <a:endParaRPr lang="en-IN" dirty="0"/>
          </a:p>
        </p:txBody>
      </p:sp>
    </p:spTree>
    <p:extLst>
      <p:ext uri="{BB962C8B-B14F-4D97-AF65-F5344CB8AC3E}">
        <p14:creationId xmlns:p14="http://schemas.microsoft.com/office/powerpoint/2010/main" val="18615834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React is a declarative, efficient, and flexible JavaScript library for building user interfaces. </a:t>
            </a:r>
            <a:endParaRPr lang="en-US" dirty="0" smtClean="0"/>
          </a:p>
          <a:p>
            <a:r>
              <a:rPr lang="en-US" dirty="0" smtClean="0"/>
              <a:t>It </a:t>
            </a:r>
            <a:r>
              <a:rPr lang="en-US" dirty="0"/>
              <a:t>lets you compose complex UIs from small and isolated pieces of code called “components</a:t>
            </a:r>
            <a:r>
              <a:rPr lang="en-US" dirty="0" smtClean="0"/>
              <a:t>”.</a:t>
            </a:r>
          </a:p>
          <a:p>
            <a:r>
              <a:rPr lang="en-US" dirty="0"/>
              <a:t>React is a component-based library which is used to develop interactive UI’s (</a:t>
            </a:r>
            <a:r>
              <a:rPr lang="en-US" i="1" dirty="0"/>
              <a:t>User Interfaces</a:t>
            </a:r>
            <a:r>
              <a:rPr lang="en-US" dirty="0"/>
              <a:t>). </a:t>
            </a:r>
            <a:endParaRPr lang="en-US" dirty="0" smtClean="0"/>
          </a:p>
          <a:p>
            <a:r>
              <a:rPr lang="en-US" dirty="0" smtClean="0"/>
              <a:t>It </a:t>
            </a:r>
            <a:r>
              <a:rPr lang="en-US" dirty="0"/>
              <a:t>is currently one of the most popular JavaScript front-end libraries which has a strong foundation and a large community supporting it. </a:t>
            </a:r>
          </a:p>
          <a:p>
            <a:r>
              <a:rPr lang="en-US" i="1" dirty="0"/>
              <a:t>NOTE: ReactJS is only a frontend library and not the whole framework, which deals with the </a:t>
            </a:r>
            <a:r>
              <a:rPr lang="en-US" b="1" i="1" dirty="0"/>
              <a:t>View </a:t>
            </a:r>
            <a:r>
              <a:rPr lang="en-US" i="1" dirty="0"/>
              <a:t>component of</a:t>
            </a:r>
            <a:r>
              <a:rPr lang="en-US" b="1" i="1" dirty="0"/>
              <a:t> MVC </a:t>
            </a:r>
            <a:r>
              <a:rPr lang="en-US" i="1" dirty="0"/>
              <a:t>(Model – </a:t>
            </a:r>
            <a:r>
              <a:rPr lang="en-US" b="1" i="1" dirty="0"/>
              <a:t>View</a:t>
            </a:r>
            <a:r>
              <a:rPr lang="en-US" i="1" dirty="0"/>
              <a:t> – Controller).</a:t>
            </a:r>
            <a:endParaRPr lang="en-US" dirty="0"/>
          </a:p>
          <a:p>
            <a:endParaRPr lang="en-IN" dirty="0"/>
          </a:p>
        </p:txBody>
      </p:sp>
      <p:sp>
        <p:nvSpPr>
          <p:cNvPr id="3" name="Title 2"/>
          <p:cNvSpPr>
            <a:spLocks noGrp="1"/>
          </p:cNvSpPr>
          <p:nvPr>
            <p:ph type="title"/>
          </p:nvPr>
        </p:nvSpPr>
        <p:spPr/>
        <p:txBody>
          <a:bodyPr/>
          <a:lstStyle/>
          <a:p>
            <a:r>
              <a:rPr lang="en-IN" dirty="0"/>
              <a:t>What Is React?</a:t>
            </a:r>
            <a:r>
              <a:rPr lang="en-IN" b="0" dirty="0"/>
              <a:t/>
            </a:r>
            <a:br>
              <a:rPr lang="en-IN" b="0" dirty="0"/>
            </a:br>
            <a:endParaRPr lang="en-IN" dirty="0"/>
          </a:p>
        </p:txBody>
      </p:sp>
    </p:spTree>
    <p:extLst>
      <p:ext uri="{BB962C8B-B14F-4D97-AF65-F5344CB8AC3E}">
        <p14:creationId xmlns:p14="http://schemas.microsoft.com/office/powerpoint/2010/main" val="23512796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ReactJS using diff algorithm compares both the Virtual DOM to find the minimum number of steps to update the Real DOM</a:t>
            </a:r>
            <a:r>
              <a:rPr lang="en-US" dirty="0" smtClean="0"/>
              <a:t>.</a:t>
            </a:r>
            <a:endParaRPr lang="en-US" dirty="0"/>
          </a:p>
          <a:p>
            <a:r>
              <a:rPr lang="en-US" dirty="0"/>
              <a:t>Finding minimum number of modifications between two trees have complexity in the order of O(n^3). </a:t>
            </a:r>
            <a:endParaRPr lang="en-US" dirty="0" smtClean="0"/>
          </a:p>
          <a:p>
            <a:r>
              <a:rPr lang="en-US" dirty="0" smtClean="0"/>
              <a:t>But </a:t>
            </a:r>
            <a:r>
              <a:rPr lang="en-US" dirty="0"/>
              <a:t>react uses heuristic approach with some assumptions which makes the problems to have complexity in the order of O(n).</a:t>
            </a:r>
            <a:endParaRPr lang="en-IN" dirty="0"/>
          </a:p>
        </p:txBody>
      </p:sp>
      <p:sp>
        <p:nvSpPr>
          <p:cNvPr id="3" name="Title 2"/>
          <p:cNvSpPr>
            <a:spLocks noGrp="1"/>
          </p:cNvSpPr>
          <p:nvPr>
            <p:ph type="title"/>
          </p:nvPr>
        </p:nvSpPr>
        <p:spPr/>
        <p:txBody>
          <a:bodyPr/>
          <a:lstStyle/>
          <a:p>
            <a:r>
              <a:rPr lang="en-IN" dirty="0" smtClean="0"/>
              <a:t>Virtual DOM</a:t>
            </a:r>
            <a:endParaRPr lang="en-IN" dirty="0"/>
          </a:p>
        </p:txBody>
      </p:sp>
    </p:spTree>
    <p:extLst>
      <p:ext uri="{BB962C8B-B14F-4D97-AF65-F5344CB8AC3E}">
        <p14:creationId xmlns:p14="http://schemas.microsoft.com/office/powerpoint/2010/main" val="29632508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Re-render all the children if parent state has changed</a:t>
            </a:r>
            <a:r>
              <a:rPr lang="en-US" dirty="0" smtClean="0"/>
              <a:t>.</a:t>
            </a:r>
          </a:p>
          <a:p>
            <a:r>
              <a:rPr lang="en-US" dirty="0" smtClean="0"/>
              <a:t>If </a:t>
            </a:r>
            <a:r>
              <a:rPr lang="en-US" dirty="0"/>
              <a:t>the state of a component has changed, then ReactJS re-renders all the child components even if child components are not modified. </a:t>
            </a:r>
            <a:endParaRPr lang="en-US" dirty="0" smtClean="0"/>
          </a:p>
          <a:p>
            <a:r>
              <a:rPr lang="en-US" dirty="0" smtClean="0"/>
              <a:t>To </a:t>
            </a:r>
            <a:r>
              <a:rPr lang="en-US" dirty="0"/>
              <a:t>prevent the unwanted re-render of the child components we can use </a:t>
            </a:r>
            <a:r>
              <a:rPr lang="en-US" dirty="0" err="1"/>
              <a:t>shouldComponentUpdate</a:t>
            </a:r>
            <a:r>
              <a:rPr lang="en-US" dirty="0"/>
              <a:t>() component life cycle method. </a:t>
            </a:r>
            <a:endParaRPr lang="en-US" dirty="0" smtClean="0"/>
          </a:p>
          <a:p>
            <a:r>
              <a:rPr lang="en-US" dirty="0" smtClean="0"/>
              <a:t>This </a:t>
            </a:r>
            <a:r>
              <a:rPr lang="en-US" dirty="0"/>
              <a:t>will further help in boosting the performance.</a:t>
            </a:r>
            <a:endParaRPr lang="en-IN" dirty="0"/>
          </a:p>
        </p:txBody>
      </p:sp>
      <p:sp>
        <p:nvSpPr>
          <p:cNvPr id="3" name="Title 2"/>
          <p:cNvSpPr>
            <a:spLocks noGrp="1"/>
          </p:cNvSpPr>
          <p:nvPr>
            <p:ph type="title"/>
          </p:nvPr>
        </p:nvSpPr>
        <p:spPr/>
        <p:txBody>
          <a:bodyPr/>
          <a:lstStyle/>
          <a:p>
            <a:r>
              <a:rPr lang="en-IN" dirty="0" smtClean="0"/>
              <a:t>Virtual DOM Steps for DIFF Algorithm</a:t>
            </a:r>
            <a:endParaRPr lang="en-IN" dirty="0"/>
          </a:p>
        </p:txBody>
      </p:sp>
    </p:spTree>
    <p:extLst>
      <p:ext uri="{BB962C8B-B14F-4D97-AF65-F5344CB8AC3E}">
        <p14:creationId xmlns:p14="http://schemas.microsoft.com/office/powerpoint/2010/main" val="28285746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495675"/>
          </a:xfrm>
        </p:spPr>
        <p:txBody>
          <a:bodyPr>
            <a:normAutofit/>
          </a:bodyPr>
          <a:lstStyle/>
          <a:p>
            <a:r>
              <a:rPr lang="en-US" dirty="0"/>
              <a:t>Breadth First Search. ReactJS traverse the tree using BST. </a:t>
            </a:r>
            <a:endParaRPr lang="en-US" dirty="0" smtClean="0"/>
          </a:p>
          <a:p>
            <a:r>
              <a:rPr lang="en-US" dirty="0" smtClean="0"/>
              <a:t>Consider </a:t>
            </a:r>
            <a:r>
              <a:rPr lang="en-US" dirty="0"/>
              <a:t>the below tree. States of element B and H have changed</a:t>
            </a:r>
            <a:r>
              <a:rPr lang="en-US" dirty="0" smtClean="0"/>
              <a:t>.</a:t>
            </a:r>
          </a:p>
          <a:p>
            <a:r>
              <a:rPr lang="en-US" dirty="0" smtClean="0"/>
              <a:t>So </a:t>
            </a:r>
            <a:r>
              <a:rPr lang="en-US" dirty="0"/>
              <a:t>when using BST ReactJS reached element B it will by default re-render the element H</a:t>
            </a:r>
            <a:r>
              <a:rPr lang="en-US" dirty="0" smtClean="0"/>
              <a:t>.</a:t>
            </a:r>
          </a:p>
          <a:p>
            <a:r>
              <a:rPr lang="en-US" dirty="0" smtClean="0"/>
              <a:t>This </a:t>
            </a:r>
            <a:r>
              <a:rPr lang="en-US" dirty="0"/>
              <a:t>is the reason to use BST for tree traversal</a:t>
            </a:r>
            <a:endParaRPr lang="en-IN" dirty="0"/>
          </a:p>
        </p:txBody>
      </p:sp>
      <p:sp>
        <p:nvSpPr>
          <p:cNvPr id="3" name="Title 2"/>
          <p:cNvSpPr>
            <a:spLocks noGrp="1"/>
          </p:cNvSpPr>
          <p:nvPr>
            <p:ph type="title"/>
          </p:nvPr>
        </p:nvSpPr>
        <p:spPr/>
        <p:txBody>
          <a:bodyPr/>
          <a:lstStyle/>
          <a:p>
            <a:r>
              <a:rPr lang="en-IN" dirty="0" smtClean="0"/>
              <a:t>Virtual DOM Steps for DIFF Algorithm</a:t>
            </a:r>
            <a:endParaRPr lang="en-IN" dirty="0"/>
          </a:p>
        </p:txBody>
      </p:sp>
      <p:pic>
        <p:nvPicPr>
          <p:cNvPr id="2050" name="Picture 2" descr="https://cdn-images-1.medium.com/max/1000/1*IWxJn4iy0SZoJFlcUKAFFw.png"/>
          <p:cNvPicPr>
            <a:picLocks noChangeAspect="1" noChangeArrowheads="1"/>
          </p:cNvPicPr>
          <p:nvPr/>
        </p:nvPicPr>
        <p:blipFill rotWithShape="1">
          <a:blip r:embed="rId2">
            <a:extLst>
              <a:ext uri="{28A0092B-C50C-407E-A947-70E740481C1C}">
                <a14:useLocalDpi xmlns:a14="http://schemas.microsoft.com/office/drawing/2010/main" val="0"/>
              </a:ext>
            </a:extLst>
          </a:blip>
          <a:srcRect r="55344"/>
          <a:stretch/>
        </p:blipFill>
        <p:spPr bwMode="auto">
          <a:xfrm>
            <a:off x="2971800" y="4887950"/>
            <a:ext cx="2438399" cy="1774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5782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495675"/>
          </a:xfrm>
        </p:spPr>
        <p:txBody>
          <a:bodyPr>
            <a:normAutofit/>
          </a:bodyPr>
          <a:lstStyle/>
          <a:p>
            <a:r>
              <a:rPr lang="en-US" dirty="0"/>
              <a:t>Reconciliation. It is the process to determine which parts of the Real DOM need to be updated. It follow below steps</a:t>
            </a:r>
            <a:r>
              <a:rPr lang="en-US" dirty="0" smtClean="0"/>
              <a:t>:</a:t>
            </a:r>
            <a:endParaRPr lang="en-US" dirty="0"/>
          </a:p>
          <a:p>
            <a:r>
              <a:rPr lang="en-US" dirty="0"/>
              <a:t>Two elements of different types will produce different trees.</a:t>
            </a:r>
          </a:p>
          <a:p>
            <a:r>
              <a:rPr lang="en-US" dirty="0"/>
              <a:t>The developer can hint at which child elements may be stable across different renders with a key prop.</a:t>
            </a:r>
            <a:endParaRPr lang="en-IN" dirty="0"/>
          </a:p>
        </p:txBody>
      </p:sp>
      <p:sp>
        <p:nvSpPr>
          <p:cNvPr id="3" name="Title 2"/>
          <p:cNvSpPr>
            <a:spLocks noGrp="1"/>
          </p:cNvSpPr>
          <p:nvPr>
            <p:ph type="title"/>
          </p:nvPr>
        </p:nvSpPr>
        <p:spPr/>
        <p:txBody>
          <a:bodyPr/>
          <a:lstStyle/>
          <a:p>
            <a:r>
              <a:rPr lang="en-IN" dirty="0" smtClean="0"/>
              <a:t>Virtual DOM Steps for DIFF Algorithm</a:t>
            </a:r>
            <a:endParaRPr lang="en-IN" dirty="0"/>
          </a:p>
        </p:txBody>
      </p:sp>
    </p:spTree>
    <p:extLst>
      <p:ext uri="{BB962C8B-B14F-4D97-AF65-F5344CB8AC3E}">
        <p14:creationId xmlns:p14="http://schemas.microsoft.com/office/powerpoint/2010/main" val="12459937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752475"/>
          </a:xfrm>
        </p:spPr>
        <p:txBody>
          <a:bodyPr>
            <a:normAutofit lnSpcReduction="10000"/>
          </a:bodyPr>
          <a:lstStyle/>
          <a:p>
            <a:r>
              <a:rPr lang="en-US" dirty="0"/>
              <a:t>Whenever any underlying data changes, the entire UI is re-rendered in Virtual DOM representation.</a:t>
            </a:r>
            <a:endParaRPr lang="en-IN" dirty="0"/>
          </a:p>
        </p:txBody>
      </p:sp>
      <p:sp>
        <p:nvSpPr>
          <p:cNvPr id="3" name="Title 2"/>
          <p:cNvSpPr>
            <a:spLocks noGrp="1"/>
          </p:cNvSpPr>
          <p:nvPr>
            <p:ph type="title"/>
          </p:nvPr>
        </p:nvSpPr>
        <p:spPr/>
        <p:txBody>
          <a:bodyPr/>
          <a:lstStyle/>
          <a:p>
            <a:r>
              <a:rPr lang="en-IN" dirty="0"/>
              <a:t>Virtual DOM</a:t>
            </a:r>
          </a:p>
        </p:txBody>
      </p:sp>
      <p:pic>
        <p:nvPicPr>
          <p:cNvPr id="8194" name="Picture 2" descr="Virtual DOM 1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43199"/>
            <a:ext cx="7512448" cy="275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2223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752475"/>
          </a:xfrm>
        </p:spPr>
        <p:txBody>
          <a:bodyPr>
            <a:normAutofit lnSpcReduction="10000"/>
          </a:bodyPr>
          <a:lstStyle/>
          <a:p>
            <a:r>
              <a:rPr lang="en-US" dirty="0"/>
              <a:t>Then the difference between the previous DOM representation and the new one is calculated..</a:t>
            </a:r>
            <a:endParaRPr lang="en-IN" dirty="0"/>
          </a:p>
        </p:txBody>
      </p:sp>
      <p:sp>
        <p:nvSpPr>
          <p:cNvPr id="3" name="Title 2"/>
          <p:cNvSpPr>
            <a:spLocks noGrp="1"/>
          </p:cNvSpPr>
          <p:nvPr>
            <p:ph type="title"/>
          </p:nvPr>
        </p:nvSpPr>
        <p:spPr/>
        <p:txBody>
          <a:bodyPr/>
          <a:lstStyle/>
          <a:p>
            <a:r>
              <a:rPr lang="en-IN" dirty="0"/>
              <a:t>Virtual DOM</a:t>
            </a:r>
          </a:p>
        </p:txBody>
      </p:sp>
      <p:pic>
        <p:nvPicPr>
          <p:cNvPr id="9218" name="Picture 2" descr="Virtual DOM 2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438400"/>
            <a:ext cx="7696200" cy="322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9258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Virtual DOM</a:t>
            </a:r>
          </a:p>
        </p:txBody>
      </p:sp>
      <p:pic>
        <p:nvPicPr>
          <p:cNvPr id="5" name="Picture 4"/>
          <p:cNvPicPr>
            <a:picLocks noChangeAspect="1"/>
          </p:cNvPicPr>
          <p:nvPr/>
        </p:nvPicPr>
        <p:blipFill>
          <a:blip r:embed="rId2"/>
          <a:stretch>
            <a:fillRect/>
          </a:stretch>
        </p:blipFill>
        <p:spPr>
          <a:xfrm>
            <a:off x="14868" y="1447800"/>
            <a:ext cx="9144000" cy="5143500"/>
          </a:xfrm>
          <a:prstGeom prst="rect">
            <a:avLst/>
          </a:prstGeom>
        </p:spPr>
      </p:pic>
    </p:spTree>
    <p:extLst>
      <p:ext uri="{BB962C8B-B14F-4D97-AF65-F5344CB8AC3E}">
        <p14:creationId xmlns:p14="http://schemas.microsoft.com/office/powerpoint/2010/main" val="7252022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057275"/>
          </a:xfrm>
        </p:spPr>
        <p:txBody>
          <a:bodyPr>
            <a:normAutofit fontScale="62500" lnSpcReduction="20000"/>
          </a:bodyPr>
          <a:lstStyle/>
          <a:p>
            <a:r>
              <a:rPr lang="en-US" dirty="0"/>
              <a:t>Once the calculations are done, the real DOM will be updated with only the things that have actually changed. You can think of it as a patch. As patches are applied only to the affected area, similarly, the virtual DOM acts as patches and are applied to the elements which are updated or changed, in the real DOM.</a:t>
            </a:r>
            <a:endParaRPr lang="en-IN" dirty="0"/>
          </a:p>
        </p:txBody>
      </p:sp>
      <p:sp>
        <p:nvSpPr>
          <p:cNvPr id="3" name="Title 2"/>
          <p:cNvSpPr>
            <a:spLocks noGrp="1"/>
          </p:cNvSpPr>
          <p:nvPr>
            <p:ph type="title"/>
          </p:nvPr>
        </p:nvSpPr>
        <p:spPr/>
        <p:txBody>
          <a:bodyPr/>
          <a:lstStyle/>
          <a:p>
            <a:r>
              <a:rPr lang="en-IN" dirty="0"/>
              <a:t>Virtual DOM</a:t>
            </a:r>
          </a:p>
        </p:txBody>
      </p:sp>
      <p:pic>
        <p:nvPicPr>
          <p:cNvPr id="10242" name="Picture 2" descr="Virtual DOM 3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639" y="2667000"/>
            <a:ext cx="5057775" cy="328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801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service worker is basically a JavaScript file</a:t>
            </a:r>
            <a:r>
              <a:rPr lang="en-US" dirty="0" smtClean="0"/>
              <a:t>.</a:t>
            </a:r>
          </a:p>
          <a:p>
            <a:r>
              <a:rPr lang="en-US" dirty="0" smtClean="0"/>
              <a:t>One </a:t>
            </a:r>
            <a:r>
              <a:rPr lang="en-US" dirty="0"/>
              <a:t>thing that differentiate a service worker file from a normal JavaScript file, is that service worker runs in the background. </a:t>
            </a:r>
            <a:endParaRPr lang="en-US" dirty="0" smtClean="0"/>
          </a:p>
          <a:p>
            <a:r>
              <a:rPr lang="en-US" dirty="0"/>
              <a:t>Service worker plays a very vital role when it's comes to Progressive Web Apps (PWA), as it is responsible for offline caching, push notifications, background sync etc.</a:t>
            </a:r>
            <a:endParaRPr lang="en-IN" dirty="0"/>
          </a:p>
        </p:txBody>
      </p:sp>
      <p:sp>
        <p:nvSpPr>
          <p:cNvPr id="3" name="Title 2"/>
          <p:cNvSpPr>
            <a:spLocks noGrp="1"/>
          </p:cNvSpPr>
          <p:nvPr>
            <p:ph type="title"/>
          </p:nvPr>
        </p:nvSpPr>
        <p:spPr/>
        <p:txBody>
          <a:bodyPr/>
          <a:lstStyle/>
          <a:p>
            <a:r>
              <a:rPr lang="en-IN" dirty="0" smtClean="0"/>
              <a:t>Service Worker</a:t>
            </a:r>
            <a:endParaRPr lang="en-IN" dirty="0"/>
          </a:p>
        </p:txBody>
      </p:sp>
      <p:pic>
        <p:nvPicPr>
          <p:cNvPr id="4098" name="Picture 2" descr="https://cdn-images-1.medium.com/max/1600/1*st7O3EJn6_lrz9QkG0Mcv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754" y="4495800"/>
            <a:ext cx="7048500" cy="1924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7282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For effective use of service worker, an understanding of the service lifecycle is essential. The service worker lifecycle consists of mainly 3 phases, which are:</a:t>
            </a:r>
          </a:p>
          <a:p>
            <a:endParaRPr lang="en-US" dirty="0"/>
          </a:p>
          <a:p>
            <a:r>
              <a:rPr lang="en-US" dirty="0"/>
              <a:t>Registration</a:t>
            </a:r>
          </a:p>
          <a:p>
            <a:r>
              <a:rPr lang="en-US" dirty="0"/>
              <a:t>Installation</a:t>
            </a:r>
          </a:p>
          <a:p>
            <a:r>
              <a:rPr lang="en-US" dirty="0"/>
              <a:t>Activation</a:t>
            </a:r>
            <a:endParaRPr lang="en-IN" dirty="0"/>
          </a:p>
        </p:txBody>
      </p:sp>
      <p:sp>
        <p:nvSpPr>
          <p:cNvPr id="3" name="Title 2"/>
          <p:cNvSpPr>
            <a:spLocks noGrp="1"/>
          </p:cNvSpPr>
          <p:nvPr>
            <p:ph type="title"/>
          </p:nvPr>
        </p:nvSpPr>
        <p:spPr/>
        <p:txBody>
          <a:bodyPr/>
          <a:lstStyle/>
          <a:p>
            <a:r>
              <a:rPr lang="en-IN" dirty="0" smtClean="0"/>
              <a:t>Service Worker</a:t>
            </a:r>
            <a:endParaRPr lang="en-IN" dirty="0"/>
          </a:p>
        </p:txBody>
      </p:sp>
    </p:spTree>
    <p:extLst>
      <p:ext uri="{BB962C8B-B14F-4D97-AF65-F5344CB8AC3E}">
        <p14:creationId xmlns:p14="http://schemas.microsoft.com/office/powerpoint/2010/main" val="4070880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What Is React?</a:t>
            </a:r>
            <a:r>
              <a:rPr lang="en-IN" b="0" dirty="0"/>
              <a:t/>
            </a:r>
            <a:br>
              <a:rPr lang="en-IN" b="0" dirty="0"/>
            </a:br>
            <a:endParaRPr lang="en-IN" dirty="0"/>
          </a:p>
        </p:txBody>
      </p:sp>
      <p:pic>
        <p:nvPicPr>
          <p:cNvPr id="5122" name="Picture 2" descr="lego - What Is Reac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049" y="1747520"/>
            <a:ext cx="7681231"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1212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Service Worker</a:t>
            </a:r>
            <a:endParaRPr lang="en-IN" dirty="0"/>
          </a:p>
        </p:txBody>
      </p:sp>
      <p:pic>
        <p:nvPicPr>
          <p:cNvPr id="2050" name="Picture 2" descr="The Service Worker Lifecycl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667500" cy="4727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572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dirty="0"/>
              <a:t>This is the first phase of the phase of the lifecycle. Since service worker is not currently supported in all browsers yet. </a:t>
            </a:r>
            <a:endParaRPr lang="en-US" dirty="0" smtClean="0"/>
          </a:p>
          <a:p>
            <a:r>
              <a:rPr lang="en-US" dirty="0" smtClean="0"/>
              <a:t>When </a:t>
            </a:r>
            <a:r>
              <a:rPr lang="en-US" dirty="0"/>
              <a:t>registering a service worker, we must first check to make sure the browser supports service worker. </a:t>
            </a:r>
            <a:endParaRPr lang="en-US" dirty="0" smtClean="0"/>
          </a:p>
          <a:p>
            <a:pPr marL="0" indent="0">
              <a:buNone/>
            </a:pPr>
            <a:endParaRPr lang="en-US" dirty="0" smtClean="0"/>
          </a:p>
          <a:p>
            <a:pPr marL="0" indent="0">
              <a:buNone/>
            </a:pPr>
            <a:r>
              <a:rPr lang="en-IN" dirty="0"/>
              <a:t>if ('</a:t>
            </a:r>
            <a:r>
              <a:rPr lang="en-IN" dirty="0" err="1"/>
              <a:t>serviceWorker</a:t>
            </a:r>
            <a:r>
              <a:rPr lang="en-IN" dirty="0"/>
              <a:t>' in navigator) {</a:t>
            </a:r>
          </a:p>
          <a:p>
            <a:pPr marL="0" indent="0">
              <a:buNone/>
            </a:pPr>
            <a:r>
              <a:rPr lang="en-IN" dirty="0"/>
              <a:t>    </a:t>
            </a:r>
            <a:r>
              <a:rPr lang="en-IN" dirty="0" err="1"/>
              <a:t>navigator.serviceWorker.register</a:t>
            </a:r>
            <a:r>
              <a:rPr lang="en-IN" dirty="0"/>
              <a:t>('/sw.js')</a:t>
            </a:r>
          </a:p>
          <a:p>
            <a:pPr marL="0" indent="0">
              <a:buNone/>
            </a:pPr>
            <a:r>
              <a:rPr lang="en-IN" dirty="0"/>
              <a:t>    .then(function (registration) {</a:t>
            </a:r>
          </a:p>
          <a:p>
            <a:pPr marL="0" indent="0">
              <a:buNone/>
            </a:pPr>
            <a:r>
              <a:rPr lang="en-IN" dirty="0"/>
              <a:t>        console.log('Service worker registered!');</a:t>
            </a:r>
          </a:p>
          <a:p>
            <a:pPr marL="0" indent="0">
              <a:buNone/>
            </a:pPr>
            <a:r>
              <a:rPr lang="en-IN" dirty="0"/>
              <a:t>    })</a:t>
            </a:r>
          </a:p>
          <a:p>
            <a:pPr marL="0" indent="0">
              <a:buNone/>
            </a:pPr>
            <a:r>
              <a:rPr lang="en-IN" dirty="0"/>
              <a:t>    .catch(function (err) {</a:t>
            </a:r>
          </a:p>
          <a:p>
            <a:pPr marL="0" indent="0">
              <a:buNone/>
            </a:pPr>
            <a:r>
              <a:rPr lang="en-IN" dirty="0"/>
              <a:t>        console.log('Registration failed!');</a:t>
            </a:r>
          </a:p>
          <a:p>
            <a:pPr marL="0" indent="0">
              <a:buNone/>
            </a:pPr>
            <a:r>
              <a:rPr lang="en-IN" dirty="0"/>
              <a:t>    })</a:t>
            </a:r>
          </a:p>
          <a:p>
            <a:pPr marL="0" indent="0">
              <a:buNone/>
            </a:pPr>
            <a:r>
              <a:rPr lang="en-IN" dirty="0"/>
              <a:t>}</a:t>
            </a:r>
          </a:p>
        </p:txBody>
      </p:sp>
      <p:sp>
        <p:nvSpPr>
          <p:cNvPr id="3" name="Title 2"/>
          <p:cNvSpPr>
            <a:spLocks noGrp="1"/>
          </p:cNvSpPr>
          <p:nvPr>
            <p:ph type="title"/>
          </p:nvPr>
        </p:nvSpPr>
        <p:spPr/>
        <p:txBody>
          <a:bodyPr/>
          <a:lstStyle/>
          <a:p>
            <a:r>
              <a:rPr lang="en-IN" dirty="0" smtClean="0"/>
              <a:t>Service Worker</a:t>
            </a:r>
            <a:endParaRPr lang="en-IN" dirty="0"/>
          </a:p>
        </p:txBody>
      </p:sp>
    </p:spTree>
    <p:extLst>
      <p:ext uri="{BB962C8B-B14F-4D97-AF65-F5344CB8AC3E}">
        <p14:creationId xmlns:p14="http://schemas.microsoft.com/office/powerpoint/2010/main" val="36856917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b="1" dirty="0" smtClean="0">
                <a:hlinkClick r:id="rId2"/>
              </a:rPr>
              <a:t>Installation</a:t>
            </a:r>
            <a:endParaRPr lang="en-IN" b="1" dirty="0" smtClean="0"/>
          </a:p>
          <a:p>
            <a:r>
              <a:rPr lang="en-US" b="1" dirty="0"/>
              <a:t>Upon successful registration of the service worker, the script is downloaded and then the browser will attempt to install the service worker. The service worker will only be installed in either of these cases</a:t>
            </a:r>
            <a:r>
              <a:rPr lang="en-US" b="1" dirty="0" smtClean="0"/>
              <a:t>:</a:t>
            </a:r>
            <a:endParaRPr lang="en-US" b="1" dirty="0"/>
          </a:p>
          <a:p>
            <a:r>
              <a:rPr lang="en-US" b="1" dirty="0"/>
              <a:t>The service worker hasn't been registered before</a:t>
            </a:r>
          </a:p>
          <a:p>
            <a:r>
              <a:rPr lang="en-US" b="1" dirty="0"/>
              <a:t>The service worker script changes (even if it's by one byte).</a:t>
            </a:r>
          </a:p>
          <a:p>
            <a:r>
              <a:rPr lang="en-US" b="1" dirty="0"/>
              <a:t>Once a service worker has been installed, an install event is fired.</a:t>
            </a:r>
            <a:endParaRPr lang="en-IN" b="1" dirty="0"/>
          </a:p>
        </p:txBody>
      </p:sp>
      <p:sp>
        <p:nvSpPr>
          <p:cNvPr id="3" name="Title 2"/>
          <p:cNvSpPr>
            <a:spLocks noGrp="1"/>
          </p:cNvSpPr>
          <p:nvPr>
            <p:ph type="title"/>
          </p:nvPr>
        </p:nvSpPr>
        <p:spPr/>
        <p:txBody>
          <a:bodyPr/>
          <a:lstStyle/>
          <a:p>
            <a:r>
              <a:rPr lang="en-IN" dirty="0" smtClean="0"/>
              <a:t>Service Worker</a:t>
            </a:r>
            <a:endParaRPr lang="en-IN" dirty="0"/>
          </a:p>
        </p:txBody>
      </p:sp>
    </p:spTree>
    <p:extLst>
      <p:ext uri="{BB962C8B-B14F-4D97-AF65-F5344CB8AC3E}">
        <p14:creationId xmlns:p14="http://schemas.microsoft.com/office/powerpoint/2010/main" val="1306997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smtClean="0"/>
              <a:t>Activation</a:t>
            </a:r>
          </a:p>
          <a:p>
            <a:r>
              <a:rPr lang="en-US" b="1" dirty="0"/>
              <a:t>If the installation was successful, the service worker enters an installed state (though not yet active), during which it waits to take control of the page from the current service worker</a:t>
            </a:r>
            <a:r>
              <a:rPr lang="en-US" b="1" dirty="0" smtClean="0"/>
              <a:t>.</a:t>
            </a:r>
          </a:p>
          <a:p>
            <a:r>
              <a:rPr lang="en-US" b="1" dirty="0" smtClean="0"/>
              <a:t>It </a:t>
            </a:r>
            <a:r>
              <a:rPr lang="en-US" b="1" dirty="0"/>
              <a:t>then moves on to the next phase in the lifecycle, which is the activation phase. A service worker is not immediately activated upon installation.</a:t>
            </a:r>
            <a:endParaRPr lang="en-IN" b="1" dirty="0"/>
          </a:p>
        </p:txBody>
      </p:sp>
      <p:sp>
        <p:nvSpPr>
          <p:cNvPr id="3" name="Title 2"/>
          <p:cNvSpPr>
            <a:spLocks noGrp="1"/>
          </p:cNvSpPr>
          <p:nvPr>
            <p:ph type="title"/>
          </p:nvPr>
        </p:nvSpPr>
        <p:spPr/>
        <p:txBody>
          <a:bodyPr/>
          <a:lstStyle/>
          <a:p>
            <a:r>
              <a:rPr lang="en-IN" dirty="0" smtClean="0"/>
              <a:t>Service Worker</a:t>
            </a:r>
            <a:endParaRPr lang="en-IN" dirty="0"/>
          </a:p>
        </p:txBody>
      </p:sp>
    </p:spTree>
    <p:extLst>
      <p:ext uri="{BB962C8B-B14F-4D97-AF65-F5344CB8AC3E}">
        <p14:creationId xmlns:p14="http://schemas.microsoft.com/office/powerpoint/2010/main" val="15886827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smtClean="0"/>
              <a:t>Activation</a:t>
            </a:r>
          </a:p>
          <a:p>
            <a:r>
              <a:rPr lang="en-US" b="1" dirty="0"/>
              <a:t>A service worker will only be active (that is, be activated) in any of these cases:</a:t>
            </a:r>
          </a:p>
          <a:p>
            <a:endParaRPr lang="en-US" b="1" dirty="0"/>
          </a:p>
          <a:p>
            <a:r>
              <a:rPr lang="en-US" b="1" dirty="0"/>
              <a:t>If there is no service worker currently active</a:t>
            </a:r>
          </a:p>
          <a:p>
            <a:r>
              <a:rPr lang="en-US" b="1" dirty="0"/>
              <a:t>If the </a:t>
            </a:r>
            <a:r>
              <a:rPr lang="en-US" b="1" dirty="0" err="1"/>
              <a:t>self.skipWaiting</a:t>
            </a:r>
            <a:r>
              <a:rPr lang="en-US" b="1" dirty="0"/>
              <a:t>() is called in the install event handler of the service worker script</a:t>
            </a:r>
          </a:p>
          <a:p>
            <a:r>
              <a:rPr lang="en-US" b="1" dirty="0"/>
              <a:t>If the user refreshes the page</a:t>
            </a:r>
            <a:endParaRPr lang="en-IN" b="1" dirty="0"/>
          </a:p>
        </p:txBody>
      </p:sp>
      <p:sp>
        <p:nvSpPr>
          <p:cNvPr id="3" name="Title 2"/>
          <p:cNvSpPr>
            <a:spLocks noGrp="1"/>
          </p:cNvSpPr>
          <p:nvPr>
            <p:ph type="title"/>
          </p:nvPr>
        </p:nvSpPr>
        <p:spPr/>
        <p:txBody>
          <a:bodyPr/>
          <a:lstStyle/>
          <a:p>
            <a:r>
              <a:rPr lang="en-IN" dirty="0" smtClean="0"/>
              <a:t>Service Worker</a:t>
            </a:r>
            <a:endParaRPr lang="en-IN" dirty="0"/>
          </a:p>
        </p:txBody>
      </p:sp>
    </p:spTree>
    <p:extLst>
      <p:ext uri="{BB962C8B-B14F-4D97-AF65-F5344CB8AC3E}">
        <p14:creationId xmlns:p14="http://schemas.microsoft.com/office/powerpoint/2010/main" val="3572104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a:t>Service Worker, in simple terms, is a script file that runs in the background without interfering with the user interactions. </a:t>
            </a:r>
            <a:endParaRPr lang="en-US" dirty="0" smtClean="0"/>
          </a:p>
          <a:p>
            <a:r>
              <a:rPr lang="en-US" dirty="0" smtClean="0"/>
              <a:t>Service </a:t>
            </a:r>
            <a:r>
              <a:rPr lang="en-US" dirty="0"/>
              <a:t>Worker acts as a proxy server that intercepts the network requests sent by your web application to the server. </a:t>
            </a:r>
            <a:endParaRPr lang="en-US" dirty="0" smtClean="0"/>
          </a:p>
          <a:p>
            <a:r>
              <a:rPr lang="en-US" dirty="0" smtClean="0"/>
              <a:t>In </a:t>
            </a:r>
            <a:r>
              <a:rPr lang="en-US" dirty="0"/>
              <a:t>the sense, requests to fetch </a:t>
            </a:r>
            <a:r>
              <a:rPr lang="en-US" dirty="0" err="1"/>
              <a:t>javascript</a:t>
            </a:r>
            <a:r>
              <a:rPr lang="en-US" dirty="0"/>
              <a:t> or </a:t>
            </a:r>
            <a:r>
              <a:rPr lang="en-US" dirty="0" err="1"/>
              <a:t>css</a:t>
            </a:r>
            <a:r>
              <a:rPr lang="en-US" dirty="0"/>
              <a:t> files, images goes through service worker to the server. </a:t>
            </a:r>
            <a:endParaRPr lang="en-US" dirty="0" smtClean="0"/>
          </a:p>
          <a:p>
            <a:r>
              <a:rPr lang="en-US" dirty="0" smtClean="0"/>
              <a:t>Service </a:t>
            </a:r>
            <a:r>
              <a:rPr lang="en-US" dirty="0"/>
              <a:t>Worker has the ability to modify this request or send a custom response back to the client</a:t>
            </a:r>
            <a:r>
              <a:rPr lang="en-US" dirty="0" smtClean="0"/>
              <a:t>.</a:t>
            </a:r>
          </a:p>
          <a:p>
            <a:r>
              <a:rPr lang="en-US" dirty="0" smtClean="0"/>
              <a:t>It </a:t>
            </a:r>
            <a:r>
              <a:rPr lang="en-US" dirty="0"/>
              <a:t>uses caching to its full advantage to cache some of the resources, so that subsequent requests for these resources can be met out speedily with a cache hit instead of going all the way back to the server to fetch it (More on caching later). </a:t>
            </a:r>
            <a:endParaRPr lang="en-US" dirty="0" smtClean="0"/>
          </a:p>
          <a:p>
            <a:r>
              <a:rPr lang="en-US" dirty="0" smtClean="0"/>
              <a:t>Service </a:t>
            </a:r>
            <a:r>
              <a:rPr lang="en-US" dirty="0"/>
              <a:t>Worker operates as an event-driven system.</a:t>
            </a:r>
            <a:endParaRPr lang="en-IN" dirty="0"/>
          </a:p>
        </p:txBody>
      </p:sp>
      <p:sp>
        <p:nvSpPr>
          <p:cNvPr id="3" name="Title 2"/>
          <p:cNvSpPr>
            <a:spLocks noGrp="1"/>
          </p:cNvSpPr>
          <p:nvPr>
            <p:ph type="title"/>
          </p:nvPr>
        </p:nvSpPr>
        <p:spPr/>
        <p:txBody>
          <a:bodyPr/>
          <a:lstStyle/>
          <a:p>
            <a:r>
              <a:rPr lang="en-IN" dirty="0" smtClean="0"/>
              <a:t>Service Workers</a:t>
            </a:r>
            <a:endParaRPr lang="en-IN" dirty="0"/>
          </a:p>
        </p:txBody>
      </p:sp>
    </p:spTree>
    <p:extLst>
      <p:ext uri="{BB962C8B-B14F-4D97-AF65-F5344CB8AC3E}">
        <p14:creationId xmlns:p14="http://schemas.microsoft.com/office/powerpoint/2010/main" val="24703948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Require vs Import</a:t>
            </a:r>
            <a:endParaRPr lang="en-IN" dirty="0"/>
          </a:p>
        </p:txBody>
      </p:sp>
      <p:pic>
        <p:nvPicPr>
          <p:cNvPr id="4098" name="Picture 2" descr="https://cdn-images-1.medium.com/max/2600/1*gUzGiHGJP1r9wSx3OQVvV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8153400" cy="4357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9011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1— Named exports (several per module) </a:t>
            </a:r>
          </a:p>
          <a:p>
            <a:r>
              <a:rPr lang="en-US" dirty="0"/>
              <a:t>2— Default exports (one per module)</a:t>
            </a:r>
          </a:p>
          <a:p>
            <a:r>
              <a:rPr lang="en-US" dirty="0"/>
              <a:t>3 — Mixed named &amp; default exports </a:t>
            </a:r>
          </a:p>
          <a:p>
            <a:r>
              <a:rPr lang="en-US" dirty="0"/>
              <a:t>4— Cyclical Dependencies</a:t>
            </a:r>
            <a:endParaRPr lang="en-IN" dirty="0"/>
          </a:p>
        </p:txBody>
      </p:sp>
      <p:sp>
        <p:nvSpPr>
          <p:cNvPr id="3" name="Title 2"/>
          <p:cNvSpPr>
            <a:spLocks noGrp="1"/>
          </p:cNvSpPr>
          <p:nvPr>
            <p:ph type="title"/>
          </p:nvPr>
        </p:nvSpPr>
        <p:spPr/>
        <p:txBody>
          <a:bodyPr/>
          <a:lstStyle/>
          <a:p>
            <a:r>
              <a:rPr lang="en-IN" dirty="0" smtClean="0"/>
              <a:t>Different types of export</a:t>
            </a:r>
            <a:endParaRPr lang="en-IN" dirty="0"/>
          </a:p>
        </p:txBody>
      </p:sp>
    </p:spTree>
    <p:extLst>
      <p:ext uri="{BB962C8B-B14F-4D97-AF65-F5344CB8AC3E}">
        <p14:creationId xmlns:p14="http://schemas.microsoft.com/office/powerpoint/2010/main" val="22586309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Named Export</a:t>
            </a:r>
            <a:endParaRPr lang="en-IN" dirty="0"/>
          </a:p>
        </p:txBody>
      </p:sp>
      <p:sp>
        <p:nvSpPr>
          <p:cNvPr id="4" name="Rectangle 1"/>
          <p:cNvSpPr>
            <a:spLocks noGrp="1" noChangeArrowheads="1"/>
          </p:cNvSpPr>
          <p:nvPr>
            <p:ph sz="quarter" idx="12"/>
          </p:nvPr>
        </p:nvSpPr>
        <p:spPr bwMode="auto">
          <a:xfrm>
            <a:off x="457201" y="1251655"/>
            <a:ext cx="4730462" cy="5083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7931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inherit"/>
              </a:rPr>
              <a:t>//------ lib.js ------</a:t>
            </a:r>
            <a:br>
              <a:rPr kumimoji="0" lang="en-US" altLang="en-US" sz="2400" b="0" i="0" u="none" strike="noStrike" cap="none" normalizeH="0" baseline="0" dirty="0" smtClean="0">
                <a:ln>
                  <a:noFill/>
                </a:ln>
                <a:solidFill>
                  <a:schemeClr val="tx1"/>
                </a:solidFill>
                <a:effectLst/>
                <a:latin typeface="inherit"/>
              </a:rPr>
            </a:br>
            <a:r>
              <a:rPr kumimoji="0" lang="en-US" altLang="en-US" sz="2400" b="1" i="0" u="none" strike="noStrike" cap="none" normalizeH="0" baseline="0" dirty="0" smtClean="0">
                <a:ln>
                  <a:noFill/>
                </a:ln>
                <a:solidFill>
                  <a:schemeClr val="tx1"/>
                </a:solidFill>
                <a:effectLst/>
                <a:latin typeface="inherit"/>
              </a:rPr>
              <a:t>export</a:t>
            </a:r>
            <a:r>
              <a:rPr kumimoji="0" lang="en-US" altLang="en-US" sz="2400" b="0" i="0" u="none" strike="noStrike" cap="none" normalizeH="0" baseline="0" dirty="0" smtClean="0">
                <a:ln>
                  <a:noFill/>
                </a:ln>
                <a:solidFill>
                  <a:schemeClr val="tx1"/>
                </a:solidFill>
                <a:effectLst/>
                <a:latin typeface="inherit"/>
              </a:rPr>
              <a:t> </a:t>
            </a:r>
            <a:r>
              <a:rPr kumimoji="0" lang="en-US" altLang="en-US" sz="2400" b="1" i="0" u="none" strike="noStrike" cap="none" normalizeH="0" baseline="0" dirty="0" err="1" smtClean="0">
                <a:ln>
                  <a:noFill/>
                </a:ln>
                <a:solidFill>
                  <a:schemeClr val="tx1"/>
                </a:solidFill>
                <a:effectLst/>
                <a:latin typeface="inherit"/>
              </a:rPr>
              <a:t>const</a:t>
            </a:r>
            <a:r>
              <a:rPr kumimoji="0" lang="en-US" altLang="en-US" sz="2400" b="0" i="0" u="none" strike="noStrike" cap="none" normalizeH="0" baseline="0" dirty="0" smtClean="0">
                <a:ln>
                  <a:noFill/>
                </a:ln>
                <a:solidFill>
                  <a:schemeClr val="tx1"/>
                </a:solidFill>
                <a:effectLst/>
                <a:latin typeface="inherit"/>
              </a:rPr>
              <a:t> </a:t>
            </a:r>
            <a:r>
              <a:rPr kumimoji="0" lang="en-US" altLang="en-US" sz="2400" b="0" i="0" u="none" strike="noStrike" cap="none" normalizeH="0" baseline="0" dirty="0" err="1" smtClean="0">
                <a:ln>
                  <a:noFill/>
                </a:ln>
                <a:solidFill>
                  <a:schemeClr val="tx1"/>
                </a:solidFill>
                <a:effectLst/>
                <a:latin typeface="inherit"/>
              </a:rPr>
              <a:t>sqrt</a:t>
            </a:r>
            <a:r>
              <a:rPr kumimoji="0" lang="en-US" altLang="en-US" sz="2400" b="0" i="0" u="none" strike="noStrike" cap="none" normalizeH="0" baseline="0" dirty="0" smtClean="0">
                <a:ln>
                  <a:noFill/>
                </a:ln>
                <a:solidFill>
                  <a:schemeClr val="tx1"/>
                </a:solidFill>
                <a:effectLst/>
                <a:latin typeface="inherit"/>
              </a:rPr>
              <a:t> = </a:t>
            </a:r>
            <a:r>
              <a:rPr kumimoji="0" lang="en-US" altLang="en-US" sz="2400" b="1" i="0" u="none" strike="noStrike" cap="none" normalizeH="0" baseline="0" dirty="0" err="1" smtClean="0">
                <a:ln>
                  <a:noFill/>
                </a:ln>
                <a:solidFill>
                  <a:schemeClr val="tx1"/>
                </a:solidFill>
                <a:effectLst/>
                <a:latin typeface="inherit"/>
              </a:rPr>
              <a:t>Math</a:t>
            </a:r>
            <a:r>
              <a:rPr kumimoji="0" lang="en-US" altLang="en-US" sz="2400" b="0" i="0" u="none" strike="noStrike" cap="none" normalizeH="0" baseline="0" dirty="0" err="1" smtClean="0">
                <a:ln>
                  <a:noFill/>
                </a:ln>
                <a:solidFill>
                  <a:schemeClr val="tx1"/>
                </a:solidFill>
                <a:effectLst/>
                <a:latin typeface="inherit"/>
              </a:rPr>
              <a:t>.sqrt</a:t>
            </a:r>
            <a:r>
              <a:rPr kumimoji="0" lang="en-US" altLang="en-US" sz="2400" b="0" i="0" u="none" strike="noStrike" cap="none" normalizeH="0" baseline="0" dirty="0" smtClean="0">
                <a:ln>
                  <a:noFill/>
                </a:ln>
                <a:solidFill>
                  <a:schemeClr val="tx1"/>
                </a:solidFill>
                <a:effectLst/>
                <a:latin typeface="inherit"/>
              </a:rPr>
              <a:t>;</a:t>
            </a:r>
            <a:br>
              <a:rPr kumimoji="0" lang="en-US" altLang="en-US" sz="2400" b="0" i="0" u="none" strike="noStrike" cap="none" normalizeH="0" baseline="0" dirty="0" smtClean="0">
                <a:ln>
                  <a:noFill/>
                </a:ln>
                <a:solidFill>
                  <a:schemeClr val="tx1"/>
                </a:solidFill>
                <a:effectLst/>
                <a:latin typeface="inherit"/>
              </a:rPr>
            </a:br>
            <a:r>
              <a:rPr kumimoji="0" lang="en-US" altLang="en-US" sz="2400" b="1" i="0" u="none" strike="noStrike" cap="none" normalizeH="0" baseline="0" dirty="0" smtClean="0">
                <a:ln>
                  <a:noFill/>
                </a:ln>
                <a:solidFill>
                  <a:schemeClr val="tx1"/>
                </a:solidFill>
                <a:effectLst/>
                <a:latin typeface="inherit"/>
              </a:rPr>
              <a:t>export</a:t>
            </a:r>
            <a:r>
              <a:rPr kumimoji="0" lang="en-US" altLang="en-US" sz="2400" b="0" i="0" u="none" strike="noStrike" cap="none" normalizeH="0" baseline="0" dirty="0" smtClean="0">
                <a:ln>
                  <a:noFill/>
                </a:ln>
                <a:solidFill>
                  <a:schemeClr val="tx1"/>
                </a:solidFill>
                <a:effectLst/>
                <a:latin typeface="inherit"/>
              </a:rPr>
              <a:t> </a:t>
            </a:r>
            <a:r>
              <a:rPr kumimoji="0" lang="en-US" altLang="en-US" sz="2400" b="1" i="0" u="none" strike="noStrike" cap="none" normalizeH="0" baseline="0" dirty="0" smtClean="0">
                <a:ln>
                  <a:noFill/>
                </a:ln>
                <a:solidFill>
                  <a:schemeClr val="tx1"/>
                </a:solidFill>
                <a:effectLst/>
                <a:latin typeface="inherit"/>
              </a:rPr>
              <a:t>function</a:t>
            </a:r>
            <a:r>
              <a:rPr kumimoji="0" lang="en-US" altLang="en-US" sz="2400" b="0" i="0" u="none" strike="noStrike" cap="none" normalizeH="0" baseline="0" dirty="0" smtClean="0">
                <a:ln>
                  <a:noFill/>
                </a:ln>
                <a:solidFill>
                  <a:schemeClr val="tx1"/>
                </a:solidFill>
                <a:effectLst/>
                <a:latin typeface="inherit"/>
              </a:rPr>
              <a:t> </a:t>
            </a:r>
            <a:r>
              <a:rPr kumimoji="0" lang="en-US" altLang="en-US" sz="2400" b="1" i="0" u="none" strike="noStrike" cap="none" normalizeH="0" baseline="0" dirty="0" smtClean="0">
                <a:ln>
                  <a:noFill/>
                </a:ln>
                <a:solidFill>
                  <a:schemeClr val="tx1"/>
                </a:solidFill>
                <a:effectLst/>
                <a:latin typeface="inherit"/>
              </a:rPr>
              <a:t>square</a:t>
            </a:r>
            <a:r>
              <a:rPr kumimoji="0" lang="en-US" altLang="en-US" sz="2400" b="0" i="0" u="none" strike="noStrike" cap="none" normalizeH="0" baseline="0" dirty="0" smtClean="0">
                <a:ln>
                  <a:noFill/>
                </a:ln>
                <a:solidFill>
                  <a:schemeClr val="tx1"/>
                </a:solidFill>
                <a:effectLst/>
                <a:latin typeface="inherit"/>
              </a:rPr>
              <a:t>(x) {</a:t>
            </a:r>
            <a:br>
              <a:rPr kumimoji="0" lang="en-US" altLang="en-US" sz="2400" b="0" i="0" u="none" strike="noStrike" cap="none" normalizeH="0" baseline="0" dirty="0" smtClean="0">
                <a:ln>
                  <a:noFill/>
                </a:ln>
                <a:solidFill>
                  <a:schemeClr val="tx1"/>
                </a:solidFill>
                <a:effectLst/>
                <a:latin typeface="inherit"/>
              </a:rPr>
            </a:br>
            <a:r>
              <a:rPr kumimoji="0" lang="en-US" altLang="en-US" sz="2400" b="1" i="0" u="none" strike="noStrike" cap="none" normalizeH="0" baseline="0" dirty="0" smtClean="0">
                <a:ln>
                  <a:noFill/>
                </a:ln>
                <a:solidFill>
                  <a:schemeClr val="tx1"/>
                </a:solidFill>
                <a:effectLst/>
                <a:latin typeface="inherit"/>
              </a:rPr>
              <a:t>return</a:t>
            </a:r>
            <a:r>
              <a:rPr kumimoji="0" lang="en-US" altLang="en-US" sz="2400" b="0" i="0" u="none" strike="noStrike" cap="none" normalizeH="0" baseline="0" dirty="0" smtClean="0">
                <a:ln>
                  <a:noFill/>
                </a:ln>
                <a:solidFill>
                  <a:schemeClr val="tx1"/>
                </a:solidFill>
                <a:effectLst/>
                <a:latin typeface="inherit"/>
              </a:rPr>
              <a:t> x * x;</a:t>
            </a:r>
            <a:br>
              <a:rPr kumimoji="0" lang="en-US" altLang="en-US" sz="2400" b="0" i="0" u="none" strike="noStrike" cap="none" normalizeH="0" baseline="0" dirty="0" smtClean="0">
                <a:ln>
                  <a:noFill/>
                </a:ln>
                <a:solidFill>
                  <a:schemeClr val="tx1"/>
                </a:solidFill>
                <a:effectLst/>
                <a:latin typeface="inherit"/>
              </a:rPr>
            </a:br>
            <a:r>
              <a:rPr kumimoji="0" lang="en-US" altLang="en-US" sz="2400" b="0" i="0" u="none" strike="noStrike" cap="none" normalizeH="0" baseline="0" dirty="0" smtClean="0">
                <a:ln>
                  <a:noFill/>
                </a:ln>
                <a:solidFill>
                  <a:schemeClr val="tx1"/>
                </a:solidFill>
                <a:effectLst/>
                <a:latin typeface="inherit"/>
              </a:rPr>
              <a:t>}</a:t>
            </a:r>
            <a:br>
              <a:rPr kumimoji="0" lang="en-US" altLang="en-US" sz="2400" b="0" i="0" u="none" strike="noStrike" cap="none" normalizeH="0" baseline="0" dirty="0" smtClean="0">
                <a:ln>
                  <a:noFill/>
                </a:ln>
                <a:solidFill>
                  <a:schemeClr val="tx1"/>
                </a:solidFill>
                <a:effectLst/>
                <a:latin typeface="inherit"/>
              </a:rPr>
            </a:br>
            <a:r>
              <a:rPr kumimoji="0" lang="en-US" altLang="en-US" sz="2400" b="1" i="0" u="none" strike="noStrike" cap="none" normalizeH="0" baseline="0" dirty="0" smtClean="0">
                <a:ln>
                  <a:noFill/>
                </a:ln>
                <a:solidFill>
                  <a:schemeClr val="tx1"/>
                </a:solidFill>
                <a:effectLst/>
                <a:latin typeface="inherit"/>
              </a:rPr>
              <a:t>export</a:t>
            </a:r>
            <a:r>
              <a:rPr kumimoji="0" lang="en-US" altLang="en-US" sz="2400" b="0" i="0" u="none" strike="noStrike" cap="none" normalizeH="0" baseline="0" dirty="0" smtClean="0">
                <a:ln>
                  <a:noFill/>
                </a:ln>
                <a:solidFill>
                  <a:schemeClr val="tx1"/>
                </a:solidFill>
                <a:effectLst/>
                <a:latin typeface="inherit"/>
              </a:rPr>
              <a:t> </a:t>
            </a:r>
            <a:r>
              <a:rPr kumimoji="0" lang="en-US" altLang="en-US" sz="2400" b="1" i="0" u="none" strike="noStrike" cap="none" normalizeH="0" baseline="0" dirty="0" smtClean="0">
                <a:ln>
                  <a:noFill/>
                </a:ln>
                <a:solidFill>
                  <a:schemeClr val="tx1"/>
                </a:solidFill>
                <a:effectLst/>
                <a:latin typeface="inherit"/>
              </a:rPr>
              <a:t>function</a:t>
            </a:r>
            <a:r>
              <a:rPr kumimoji="0" lang="en-US" altLang="en-US" sz="2400" b="0" i="0" u="none" strike="noStrike" cap="none" normalizeH="0" baseline="0" dirty="0" smtClean="0">
                <a:ln>
                  <a:noFill/>
                </a:ln>
                <a:solidFill>
                  <a:schemeClr val="tx1"/>
                </a:solidFill>
                <a:effectLst/>
                <a:latin typeface="inherit"/>
              </a:rPr>
              <a:t> </a:t>
            </a:r>
            <a:r>
              <a:rPr kumimoji="0" lang="en-US" altLang="en-US" sz="2400" b="1" i="0" u="none" strike="noStrike" cap="none" normalizeH="0" baseline="0" dirty="0" err="1" smtClean="0">
                <a:ln>
                  <a:noFill/>
                </a:ln>
                <a:solidFill>
                  <a:schemeClr val="tx1"/>
                </a:solidFill>
                <a:effectLst/>
                <a:latin typeface="inherit"/>
              </a:rPr>
              <a:t>diag</a:t>
            </a:r>
            <a:r>
              <a:rPr kumimoji="0" lang="en-US" altLang="en-US" sz="2400" b="0" i="0" u="none" strike="noStrike" cap="none" normalizeH="0" baseline="0" dirty="0" smtClean="0">
                <a:ln>
                  <a:noFill/>
                </a:ln>
                <a:solidFill>
                  <a:schemeClr val="tx1"/>
                </a:solidFill>
                <a:effectLst/>
                <a:latin typeface="inherit"/>
              </a:rPr>
              <a:t>(x, y) {</a:t>
            </a:r>
            <a:br>
              <a:rPr kumimoji="0" lang="en-US" altLang="en-US" sz="2400" b="0" i="0" u="none" strike="noStrike" cap="none" normalizeH="0" baseline="0" dirty="0" smtClean="0">
                <a:ln>
                  <a:noFill/>
                </a:ln>
                <a:solidFill>
                  <a:schemeClr val="tx1"/>
                </a:solidFill>
                <a:effectLst/>
                <a:latin typeface="inherit"/>
              </a:rPr>
            </a:br>
            <a:r>
              <a:rPr kumimoji="0" lang="en-US" altLang="en-US" sz="2400" b="1" i="0" u="none" strike="noStrike" cap="none" normalizeH="0" baseline="0" dirty="0" smtClean="0">
                <a:ln>
                  <a:noFill/>
                </a:ln>
                <a:solidFill>
                  <a:schemeClr val="tx1"/>
                </a:solidFill>
                <a:effectLst/>
                <a:latin typeface="inherit"/>
              </a:rPr>
              <a:t>return</a:t>
            </a:r>
            <a:r>
              <a:rPr kumimoji="0" lang="en-US" altLang="en-US" sz="2400" b="0" i="0" u="none" strike="noStrike" cap="none" normalizeH="0" baseline="0" dirty="0" smtClean="0">
                <a:ln>
                  <a:noFill/>
                </a:ln>
                <a:solidFill>
                  <a:schemeClr val="tx1"/>
                </a:solidFill>
                <a:effectLst/>
                <a:latin typeface="inherit"/>
              </a:rPr>
              <a:t> </a:t>
            </a:r>
            <a:r>
              <a:rPr kumimoji="0" lang="en-US" altLang="en-US" sz="2400" b="0" i="0" u="none" strike="noStrike" cap="none" normalizeH="0" baseline="0" dirty="0" err="1" smtClean="0">
                <a:ln>
                  <a:noFill/>
                </a:ln>
                <a:solidFill>
                  <a:schemeClr val="tx1"/>
                </a:solidFill>
                <a:effectLst/>
                <a:latin typeface="inherit"/>
              </a:rPr>
              <a:t>sqrt</a:t>
            </a:r>
            <a:r>
              <a:rPr kumimoji="0" lang="en-US" altLang="en-US" sz="2400" b="0" i="0" u="none" strike="noStrike" cap="none" normalizeH="0" baseline="0" dirty="0" smtClean="0">
                <a:ln>
                  <a:noFill/>
                </a:ln>
                <a:solidFill>
                  <a:schemeClr val="tx1"/>
                </a:solidFill>
                <a:effectLst/>
                <a:latin typeface="inherit"/>
              </a:rPr>
              <a:t>(square(x) + square(y));</a:t>
            </a:r>
            <a:br>
              <a:rPr kumimoji="0" lang="en-US" altLang="en-US" sz="2400" b="0" i="0" u="none" strike="noStrike" cap="none" normalizeH="0" baseline="0" dirty="0" smtClean="0">
                <a:ln>
                  <a:noFill/>
                </a:ln>
                <a:solidFill>
                  <a:schemeClr val="tx1"/>
                </a:solidFill>
                <a:effectLst/>
                <a:latin typeface="inherit"/>
              </a:rPr>
            </a:br>
            <a:r>
              <a:rPr kumimoji="0" lang="en-US" altLang="en-US" sz="2400" b="0" i="0" u="none" strike="noStrike" cap="none" normalizeH="0" baseline="0" dirty="0" smtClean="0">
                <a:ln>
                  <a:noFill/>
                </a:ln>
                <a:solidFill>
                  <a:schemeClr val="tx1"/>
                </a:solidFill>
                <a:effectLst/>
                <a:latin typeface="inherit"/>
              </a:rPr>
              <a:t>}</a:t>
            </a:r>
            <a:br>
              <a:rPr kumimoji="0" lang="en-US" altLang="en-US" sz="2400" b="0" i="0" u="none" strike="noStrike" cap="none" normalizeH="0" baseline="0" dirty="0" smtClean="0">
                <a:ln>
                  <a:noFill/>
                </a:ln>
                <a:solidFill>
                  <a:schemeClr val="tx1"/>
                </a:solidFill>
                <a:effectLst/>
                <a:latin typeface="inherit"/>
              </a:rPr>
            </a:br>
            <a:r>
              <a:rPr kumimoji="0" lang="en-US" altLang="en-US" sz="2400" b="0" i="0" u="none" strike="noStrike" cap="none" normalizeH="0" baseline="0" dirty="0" smtClean="0">
                <a:ln>
                  <a:noFill/>
                </a:ln>
                <a:solidFill>
                  <a:schemeClr val="tx1"/>
                </a:solidFill>
                <a:effectLst/>
                <a:latin typeface="inherit"/>
              </a:rPr>
              <a:t/>
            </a:r>
            <a:br>
              <a:rPr kumimoji="0" lang="en-US" altLang="en-US" sz="2400" b="0" i="0" u="none" strike="noStrike" cap="none" normalizeH="0" baseline="0" dirty="0" smtClean="0">
                <a:ln>
                  <a:noFill/>
                </a:ln>
                <a:solidFill>
                  <a:schemeClr val="tx1"/>
                </a:solidFill>
                <a:effectLst/>
                <a:latin typeface="inherit"/>
              </a:rPr>
            </a:br>
            <a:r>
              <a:rPr kumimoji="0" lang="en-US" altLang="en-US" sz="2400" b="0" i="0" u="none" strike="noStrike" cap="none" normalizeH="0" baseline="0" dirty="0" smtClean="0">
                <a:ln>
                  <a:noFill/>
                </a:ln>
                <a:solidFill>
                  <a:schemeClr val="tx1"/>
                </a:solidFill>
                <a:effectLst/>
                <a:latin typeface="inherit"/>
              </a:rPr>
              <a:t>//------ main.js ------</a:t>
            </a:r>
            <a:br>
              <a:rPr kumimoji="0" lang="en-US" altLang="en-US" sz="2400" b="0" i="0" u="none" strike="noStrike" cap="none" normalizeH="0" baseline="0" dirty="0" smtClean="0">
                <a:ln>
                  <a:noFill/>
                </a:ln>
                <a:solidFill>
                  <a:schemeClr val="tx1"/>
                </a:solidFill>
                <a:effectLst/>
                <a:latin typeface="inherit"/>
              </a:rPr>
            </a:br>
            <a:r>
              <a:rPr kumimoji="0" lang="en-US" altLang="en-US" sz="2400" b="1" i="0" u="none" strike="noStrike" cap="none" normalizeH="0" baseline="0" dirty="0" smtClean="0">
                <a:ln>
                  <a:noFill/>
                </a:ln>
                <a:solidFill>
                  <a:schemeClr val="tx1"/>
                </a:solidFill>
                <a:effectLst/>
                <a:latin typeface="inherit"/>
              </a:rPr>
              <a:t>import</a:t>
            </a:r>
            <a:r>
              <a:rPr kumimoji="0" lang="en-US" altLang="en-US" sz="2400" b="0" i="0" u="none" strike="noStrike" cap="none" normalizeH="0" baseline="0" dirty="0" smtClean="0">
                <a:ln>
                  <a:noFill/>
                </a:ln>
                <a:solidFill>
                  <a:schemeClr val="tx1"/>
                </a:solidFill>
                <a:effectLst/>
                <a:latin typeface="inherit"/>
              </a:rPr>
              <a:t> { square, </a:t>
            </a:r>
            <a:r>
              <a:rPr kumimoji="0" lang="en-US" altLang="en-US" sz="2400" b="0" i="0" u="none" strike="noStrike" cap="none" normalizeH="0" baseline="0" dirty="0" err="1" smtClean="0">
                <a:ln>
                  <a:noFill/>
                </a:ln>
                <a:solidFill>
                  <a:schemeClr val="tx1"/>
                </a:solidFill>
                <a:effectLst/>
                <a:latin typeface="inherit"/>
              </a:rPr>
              <a:t>diag</a:t>
            </a:r>
            <a:r>
              <a:rPr kumimoji="0" lang="en-US" altLang="en-US" sz="2400" b="0" i="0" u="none" strike="noStrike" cap="none" normalizeH="0" baseline="0" dirty="0" smtClean="0">
                <a:ln>
                  <a:noFill/>
                </a:ln>
                <a:solidFill>
                  <a:schemeClr val="tx1"/>
                </a:solidFill>
                <a:effectLst/>
                <a:latin typeface="inherit"/>
              </a:rPr>
              <a:t> } </a:t>
            </a:r>
            <a:r>
              <a:rPr kumimoji="0" lang="en-US" altLang="en-US" sz="2400" b="1" i="0" u="none" strike="noStrike" cap="none" normalizeH="0" baseline="0" dirty="0" smtClean="0">
                <a:ln>
                  <a:noFill/>
                </a:ln>
                <a:solidFill>
                  <a:schemeClr val="tx1"/>
                </a:solidFill>
                <a:effectLst/>
                <a:latin typeface="inherit"/>
              </a:rPr>
              <a:t>from</a:t>
            </a:r>
            <a:r>
              <a:rPr kumimoji="0" lang="en-US" altLang="en-US" sz="2400" b="0" i="0" u="none" strike="noStrike" cap="none" normalizeH="0" baseline="0" dirty="0" smtClean="0">
                <a:ln>
                  <a:noFill/>
                </a:ln>
                <a:solidFill>
                  <a:schemeClr val="tx1"/>
                </a:solidFill>
                <a:effectLst/>
                <a:latin typeface="inherit"/>
              </a:rPr>
              <a:t> 'lib';</a:t>
            </a:r>
            <a:br>
              <a:rPr kumimoji="0" lang="en-US" altLang="en-US" sz="2400" b="0" i="0" u="none" strike="noStrike" cap="none" normalizeH="0" baseline="0" dirty="0" smtClean="0">
                <a:ln>
                  <a:noFill/>
                </a:ln>
                <a:solidFill>
                  <a:schemeClr val="tx1"/>
                </a:solidFill>
                <a:effectLst/>
                <a:latin typeface="inherit"/>
              </a:rPr>
            </a:br>
            <a:r>
              <a:rPr kumimoji="0" lang="en-US" altLang="en-US" sz="2400" b="1" i="0" u="none" strike="noStrike" cap="none" normalizeH="0" baseline="0" dirty="0" smtClean="0">
                <a:ln>
                  <a:noFill/>
                </a:ln>
                <a:solidFill>
                  <a:schemeClr val="tx1"/>
                </a:solidFill>
                <a:effectLst/>
                <a:latin typeface="inherit"/>
              </a:rPr>
              <a:t>console</a:t>
            </a:r>
            <a:r>
              <a:rPr kumimoji="0" lang="en-US" altLang="en-US" sz="2400" b="0" i="0" u="none" strike="noStrike" cap="none" normalizeH="0" baseline="0" dirty="0" smtClean="0">
                <a:ln>
                  <a:noFill/>
                </a:ln>
                <a:solidFill>
                  <a:schemeClr val="tx1"/>
                </a:solidFill>
                <a:effectLst/>
                <a:latin typeface="inherit"/>
              </a:rPr>
              <a:t>.log(square(11)); // 121</a:t>
            </a:r>
            <a:br>
              <a:rPr kumimoji="0" lang="en-US" altLang="en-US" sz="2400" b="0" i="0" u="none" strike="noStrike" cap="none" normalizeH="0" baseline="0" dirty="0" smtClean="0">
                <a:ln>
                  <a:noFill/>
                </a:ln>
                <a:solidFill>
                  <a:schemeClr val="tx1"/>
                </a:solidFill>
                <a:effectLst/>
                <a:latin typeface="inherit"/>
              </a:rPr>
            </a:br>
            <a:r>
              <a:rPr kumimoji="0" lang="en-US" altLang="en-US" sz="2400" b="1" i="0" u="none" strike="noStrike" cap="none" normalizeH="0" baseline="0" dirty="0" smtClean="0">
                <a:ln>
                  <a:noFill/>
                </a:ln>
                <a:solidFill>
                  <a:schemeClr val="tx1"/>
                </a:solidFill>
                <a:effectLst/>
                <a:latin typeface="inherit"/>
              </a:rPr>
              <a:t>console</a:t>
            </a:r>
            <a:r>
              <a:rPr kumimoji="0" lang="en-US" altLang="en-US" sz="2400" b="0" i="0" u="none" strike="noStrike" cap="none" normalizeH="0" baseline="0" dirty="0" smtClean="0">
                <a:ln>
                  <a:noFill/>
                </a:ln>
                <a:solidFill>
                  <a:schemeClr val="tx1"/>
                </a:solidFill>
                <a:effectLst/>
                <a:latin typeface="inherit"/>
              </a:rPr>
              <a:t>.log(</a:t>
            </a:r>
            <a:r>
              <a:rPr kumimoji="0" lang="en-US" altLang="en-US" sz="2400" b="0" i="0" u="none" strike="noStrike" cap="none" normalizeH="0" baseline="0" dirty="0" err="1" smtClean="0">
                <a:ln>
                  <a:noFill/>
                </a:ln>
                <a:solidFill>
                  <a:schemeClr val="tx1"/>
                </a:solidFill>
                <a:effectLst/>
                <a:latin typeface="inherit"/>
              </a:rPr>
              <a:t>diag</a:t>
            </a:r>
            <a:r>
              <a:rPr kumimoji="0" lang="en-US" altLang="en-US" sz="2400" b="0" i="0" u="none" strike="noStrike" cap="none" normalizeH="0" baseline="0" dirty="0" smtClean="0">
                <a:ln>
                  <a:noFill/>
                </a:ln>
                <a:solidFill>
                  <a:schemeClr val="tx1"/>
                </a:solidFill>
                <a:effectLst/>
                <a:latin typeface="inherit"/>
              </a:rPr>
              <a:t>(4, 3)); // 5</a:t>
            </a:r>
            <a:r>
              <a:rPr kumimoji="0" lang="en-US" altLang="en-US" sz="2400" b="0"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135480395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Named Export</a:t>
            </a:r>
            <a:endParaRPr lang="en-IN" dirty="0"/>
          </a:p>
        </p:txBody>
      </p:sp>
      <p:sp>
        <p:nvSpPr>
          <p:cNvPr id="4" name="Rectangle 1"/>
          <p:cNvSpPr>
            <a:spLocks noGrp="1" noChangeArrowheads="1"/>
          </p:cNvSpPr>
          <p:nvPr>
            <p:ph sz="quarter" idx="12"/>
          </p:nvPr>
        </p:nvSpPr>
        <p:spPr bwMode="auto">
          <a:xfrm>
            <a:off x="470328" y="1567934"/>
            <a:ext cx="4665957" cy="2122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72964"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inherit"/>
              </a:rPr>
              <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inherit"/>
              </a:rPr>
              <a:t>//------ main.js ------</a:t>
            </a:r>
            <a:br>
              <a:rPr kumimoji="0" lang="en-US" altLang="en-US" sz="2400" b="0" i="0" u="none" strike="noStrike" cap="none" normalizeH="0" baseline="0" dirty="0" smtClean="0">
                <a:ln>
                  <a:noFill/>
                </a:ln>
                <a:solidFill>
                  <a:schemeClr val="tx1"/>
                </a:solidFill>
                <a:effectLst/>
                <a:latin typeface="inherit"/>
              </a:rPr>
            </a:br>
            <a:r>
              <a:rPr kumimoji="0" lang="en-US" altLang="en-US" sz="2400" b="1" i="0" u="none" strike="noStrike" cap="none" normalizeH="0" baseline="0" dirty="0" smtClean="0">
                <a:ln>
                  <a:noFill/>
                </a:ln>
                <a:solidFill>
                  <a:schemeClr val="tx1"/>
                </a:solidFill>
                <a:effectLst/>
                <a:latin typeface="inherit"/>
              </a:rPr>
              <a:t>import</a:t>
            </a:r>
            <a:r>
              <a:rPr kumimoji="0" lang="en-US" altLang="en-US" sz="2400" b="0" i="0" u="none" strike="noStrike" cap="none" normalizeH="0" baseline="0" dirty="0" smtClean="0">
                <a:ln>
                  <a:noFill/>
                </a:ln>
                <a:solidFill>
                  <a:schemeClr val="tx1"/>
                </a:solidFill>
                <a:effectLst/>
                <a:latin typeface="inherit"/>
              </a:rPr>
              <a:t> * </a:t>
            </a:r>
            <a:r>
              <a:rPr kumimoji="0" lang="en-US" altLang="en-US" sz="2400" b="1" i="0" u="none" strike="noStrike" cap="none" normalizeH="0" baseline="0" dirty="0" smtClean="0">
                <a:ln>
                  <a:noFill/>
                </a:ln>
                <a:solidFill>
                  <a:schemeClr val="tx1"/>
                </a:solidFill>
                <a:effectLst/>
                <a:latin typeface="inherit"/>
              </a:rPr>
              <a:t>as</a:t>
            </a:r>
            <a:r>
              <a:rPr kumimoji="0" lang="en-US" altLang="en-US" sz="2400" b="0" i="0" u="none" strike="noStrike" cap="none" normalizeH="0" baseline="0" dirty="0" smtClean="0">
                <a:ln>
                  <a:noFill/>
                </a:ln>
                <a:solidFill>
                  <a:schemeClr val="tx1"/>
                </a:solidFill>
                <a:effectLst/>
                <a:latin typeface="inherit"/>
              </a:rPr>
              <a:t> lib </a:t>
            </a:r>
            <a:r>
              <a:rPr kumimoji="0" lang="en-US" altLang="en-US" sz="2400" b="1" i="0" u="none" strike="noStrike" cap="none" normalizeH="0" baseline="0" dirty="0" smtClean="0">
                <a:ln>
                  <a:noFill/>
                </a:ln>
                <a:solidFill>
                  <a:schemeClr val="tx1"/>
                </a:solidFill>
                <a:effectLst/>
                <a:latin typeface="inherit"/>
              </a:rPr>
              <a:t>from</a:t>
            </a:r>
            <a:r>
              <a:rPr kumimoji="0" lang="en-US" altLang="en-US" sz="2400" b="0" i="0" u="none" strike="noStrike" cap="none" normalizeH="0" baseline="0" dirty="0" smtClean="0">
                <a:ln>
                  <a:noFill/>
                </a:ln>
                <a:solidFill>
                  <a:schemeClr val="tx1"/>
                </a:solidFill>
                <a:effectLst/>
                <a:latin typeface="inherit"/>
              </a:rPr>
              <a:t> 'lib';</a:t>
            </a:r>
            <a:br>
              <a:rPr kumimoji="0" lang="en-US" altLang="en-US" sz="2400" b="0" i="0" u="none" strike="noStrike" cap="none" normalizeH="0" baseline="0" dirty="0" smtClean="0">
                <a:ln>
                  <a:noFill/>
                </a:ln>
                <a:solidFill>
                  <a:schemeClr val="tx1"/>
                </a:solidFill>
                <a:effectLst/>
                <a:latin typeface="inherit"/>
              </a:rPr>
            </a:br>
            <a:r>
              <a:rPr kumimoji="0" lang="en-US" altLang="en-US" sz="2400" b="1" i="0" u="none" strike="noStrike" cap="none" normalizeH="0" baseline="0" dirty="0" smtClean="0">
                <a:ln>
                  <a:noFill/>
                </a:ln>
                <a:solidFill>
                  <a:schemeClr val="tx1"/>
                </a:solidFill>
                <a:effectLst/>
                <a:latin typeface="inherit"/>
              </a:rPr>
              <a:t>console</a:t>
            </a:r>
            <a:r>
              <a:rPr kumimoji="0" lang="en-US" altLang="en-US" sz="2400" b="0" i="0" u="none" strike="noStrike" cap="none" normalizeH="0" baseline="0" dirty="0" smtClean="0">
                <a:ln>
                  <a:noFill/>
                </a:ln>
                <a:solidFill>
                  <a:schemeClr val="tx1"/>
                </a:solidFill>
                <a:effectLst/>
                <a:latin typeface="inherit"/>
              </a:rPr>
              <a:t>.log(</a:t>
            </a:r>
            <a:r>
              <a:rPr kumimoji="0" lang="en-US" altLang="en-US" sz="2400" b="0" i="0" u="none" strike="noStrike" cap="none" normalizeH="0" baseline="0" dirty="0" err="1" smtClean="0">
                <a:ln>
                  <a:noFill/>
                </a:ln>
                <a:solidFill>
                  <a:schemeClr val="tx1"/>
                </a:solidFill>
                <a:effectLst/>
                <a:latin typeface="inherit"/>
              </a:rPr>
              <a:t>lib.square</a:t>
            </a:r>
            <a:r>
              <a:rPr kumimoji="0" lang="en-US" altLang="en-US" sz="2400" b="0" i="0" u="none" strike="noStrike" cap="none" normalizeH="0" baseline="0" dirty="0" smtClean="0">
                <a:ln>
                  <a:noFill/>
                </a:ln>
                <a:solidFill>
                  <a:schemeClr val="tx1"/>
                </a:solidFill>
                <a:effectLst/>
                <a:latin typeface="inherit"/>
              </a:rPr>
              <a:t>(11)); // 121</a:t>
            </a:r>
            <a:br>
              <a:rPr kumimoji="0" lang="en-US" altLang="en-US" sz="2400" b="0" i="0" u="none" strike="noStrike" cap="none" normalizeH="0" baseline="0" dirty="0" smtClean="0">
                <a:ln>
                  <a:noFill/>
                </a:ln>
                <a:solidFill>
                  <a:schemeClr val="tx1"/>
                </a:solidFill>
                <a:effectLst/>
                <a:latin typeface="inherit"/>
              </a:rPr>
            </a:br>
            <a:r>
              <a:rPr kumimoji="0" lang="en-US" altLang="en-US" sz="2400" b="1" i="0" u="none" strike="noStrike" cap="none" normalizeH="0" baseline="0" dirty="0" smtClean="0">
                <a:ln>
                  <a:noFill/>
                </a:ln>
                <a:solidFill>
                  <a:schemeClr val="tx1"/>
                </a:solidFill>
                <a:effectLst/>
                <a:latin typeface="inherit"/>
              </a:rPr>
              <a:t>console</a:t>
            </a:r>
            <a:r>
              <a:rPr kumimoji="0" lang="en-US" altLang="en-US" sz="2400" b="0" i="0" u="none" strike="noStrike" cap="none" normalizeH="0" baseline="0" dirty="0" smtClean="0">
                <a:ln>
                  <a:noFill/>
                </a:ln>
                <a:solidFill>
                  <a:schemeClr val="tx1"/>
                </a:solidFill>
                <a:effectLst/>
                <a:latin typeface="inherit"/>
              </a:rPr>
              <a:t>.log(</a:t>
            </a:r>
            <a:r>
              <a:rPr kumimoji="0" lang="en-US" altLang="en-US" sz="2400" b="0" i="0" u="none" strike="noStrike" cap="none" normalizeH="0" baseline="0" dirty="0" err="1" smtClean="0">
                <a:ln>
                  <a:noFill/>
                </a:ln>
                <a:solidFill>
                  <a:schemeClr val="tx1"/>
                </a:solidFill>
                <a:effectLst/>
                <a:latin typeface="inherit"/>
              </a:rPr>
              <a:t>lib.diag</a:t>
            </a:r>
            <a:r>
              <a:rPr kumimoji="0" lang="en-US" altLang="en-US" sz="2400" b="0" i="0" u="none" strike="noStrike" cap="none" normalizeH="0" baseline="0" dirty="0" smtClean="0">
                <a:ln>
                  <a:noFill/>
                </a:ln>
                <a:solidFill>
                  <a:schemeClr val="tx1"/>
                </a:solidFill>
                <a:effectLst/>
                <a:latin typeface="inherit"/>
              </a:rPr>
              <a:t>(4, 3)); // 5</a:t>
            </a:r>
            <a:r>
              <a:rPr kumimoji="0" lang="en-US" altLang="en-US" sz="2400" b="0"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3004074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ReactJS was developed by </a:t>
            </a:r>
            <a:r>
              <a:rPr lang="en-US" i="1" dirty="0"/>
              <a:t>Jordan </a:t>
            </a:r>
            <a:r>
              <a:rPr lang="en-US" i="1" dirty="0" err="1"/>
              <a:t>Walke</a:t>
            </a:r>
            <a:r>
              <a:rPr lang="en-US" dirty="0"/>
              <a:t>, a software engineer working at Facebook. </a:t>
            </a:r>
            <a:endParaRPr lang="en-US" dirty="0" smtClean="0"/>
          </a:p>
          <a:p>
            <a:r>
              <a:rPr lang="en-US" dirty="0" smtClean="0"/>
              <a:t>Facebook </a:t>
            </a:r>
            <a:r>
              <a:rPr lang="en-US" dirty="0"/>
              <a:t>implemented ReactJS in 2011 in </a:t>
            </a:r>
            <a:r>
              <a:rPr lang="en-US" dirty="0" smtClean="0"/>
              <a:t>its </a:t>
            </a:r>
            <a:r>
              <a:rPr lang="en-US" i="1" dirty="0" smtClean="0"/>
              <a:t>newsfeed</a:t>
            </a:r>
            <a:r>
              <a:rPr lang="en-US" dirty="0"/>
              <a:t> section, but it was released to the public in May 2013. </a:t>
            </a:r>
            <a:endParaRPr lang="en-US" dirty="0" smtClean="0"/>
          </a:p>
          <a:p>
            <a:r>
              <a:rPr lang="en-US" dirty="0" smtClean="0"/>
              <a:t>After </a:t>
            </a:r>
            <a:r>
              <a:rPr lang="en-US" dirty="0"/>
              <a:t>the implementation of ReactJS, Facebook’s UI underwent drastic improvement. </a:t>
            </a:r>
            <a:endParaRPr lang="en-US" dirty="0" smtClean="0"/>
          </a:p>
          <a:p>
            <a:r>
              <a:rPr lang="en-US" dirty="0" smtClean="0"/>
              <a:t>This </a:t>
            </a:r>
            <a:r>
              <a:rPr lang="en-US" dirty="0"/>
              <a:t>resulted in satisfied users and a sudden boost in its popularity.</a:t>
            </a:r>
            <a:endParaRPr lang="en-IN" dirty="0"/>
          </a:p>
        </p:txBody>
      </p:sp>
      <p:sp>
        <p:nvSpPr>
          <p:cNvPr id="3" name="Title 2"/>
          <p:cNvSpPr>
            <a:spLocks noGrp="1"/>
          </p:cNvSpPr>
          <p:nvPr>
            <p:ph type="title"/>
          </p:nvPr>
        </p:nvSpPr>
        <p:spPr/>
        <p:txBody>
          <a:bodyPr/>
          <a:lstStyle/>
          <a:p>
            <a:r>
              <a:rPr lang="en-IN" dirty="0" smtClean="0"/>
              <a:t>What is React</a:t>
            </a:r>
            <a:endParaRPr lang="en-IN" dirty="0"/>
          </a:p>
        </p:txBody>
      </p:sp>
    </p:spTree>
    <p:extLst>
      <p:ext uri="{BB962C8B-B14F-4D97-AF65-F5344CB8AC3E}">
        <p14:creationId xmlns:p14="http://schemas.microsoft.com/office/powerpoint/2010/main" val="22178029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 myFunc.js ------</a:t>
            </a:r>
          </a:p>
          <a:p>
            <a:r>
              <a:rPr lang="en-IN" dirty="0"/>
              <a:t>export default function () { ... };</a:t>
            </a:r>
          </a:p>
          <a:p>
            <a:endParaRPr lang="en-IN" dirty="0"/>
          </a:p>
          <a:p>
            <a:r>
              <a:rPr lang="en-IN" dirty="0"/>
              <a:t>//------ main1.js ------</a:t>
            </a:r>
          </a:p>
          <a:p>
            <a:r>
              <a:rPr lang="en-IN" dirty="0"/>
              <a:t>import </a:t>
            </a:r>
            <a:r>
              <a:rPr lang="en-IN" dirty="0" err="1"/>
              <a:t>myFunc</a:t>
            </a:r>
            <a:r>
              <a:rPr lang="en-IN" dirty="0"/>
              <a:t> from '</a:t>
            </a:r>
            <a:r>
              <a:rPr lang="en-IN" dirty="0" err="1"/>
              <a:t>myFunc</a:t>
            </a:r>
            <a:r>
              <a:rPr lang="en-IN" dirty="0"/>
              <a:t>';</a:t>
            </a:r>
          </a:p>
          <a:p>
            <a:r>
              <a:rPr lang="en-IN" dirty="0" err="1"/>
              <a:t>myFunc</a:t>
            </a:r>
            <a:r>
              <a:rPr lang="en-IN" dirty="0"/>
              <a:t>();</a:t>
            </a:r>
          </a:p>
        </p:txBody>
      </p:sp>
      <p:sp>
        <p:nvSpPr>
          <p:cNvPr id="3" name="Title 2"/>
          <p:cNvSpPr>
            <a:spLocks noGrp="1"/>
          </p:cNvSpPr>
          <p:nvPr>
            <p:ph type="title"/>
          </p:nvPr>
        </p:nvSpPr>
        <p:spPr/>
        <p:txBody>
          <a:bodyPr/>
          <a:lstStyle/>
          <a:p>
            <a:r>
              <a:rPr lang="en-US" dirty="0"/>
              <a:t>Default exports (one per module)</a:t>
            </a:r>
            <a:endParaRPr lang="en-IN" dirty="0"/>
          </a:p>
        </p:txBody>
      </p:sp>
    </p:spTree>
    <p:extLst>
      <p:ext uri="{BB962C8B-B14F-4D97-AF65-F5344CB8AC3E}">
        <p14:creationId xmlns:p14="http://schemas.microsoft.com/office/powerpoint/2010/main" val="5138948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IN" dirty="0"/>
              <a:t>//------ underscore.js ------</a:t>
            </a:r>
          </a:p>
          <a:p>
            <a:r>
              <a:rPr lang="en-IN" dirty="0"/>
              <a:t>export default function (</a:t>
            </a:r>
            <a:r>
              <a:rPr lang="en-IN" dirty="0" err="1"/>
              <a:t>obj</a:t>
            </a:r>
            <a:r>
              <a:rPr lang="en-IN" dirty="0"/>
              <a:t>) {</a:t>
            </a:r>
          </a:p>
          <a:p>
            <a:r>
              <a:rPr lang="en-IN" dirty="0"/>
              <a:t>    ...</a:t>
            </a:r>
          </a:p>
          <a:p>
            <a:r>
              <a:rPr lang="en-IN" dirty="0"/>
              <a:t>};</a:t>
            </a:r>
          </a:p>
          <a:p>
            <a:r>
              <a:rPr lang="en-IN" dirty="0"/>
              <a:t>export function each(</a:t>
            </a:r>
            <a:r>
              <a:rPr lang="en-IN" dirty="0" err="1"/>
              <a:t>obj</a:t>
            </a:r>
            <a:r>
              <a:rPr lang="en-IN" dirty="0"/>
              <a:t>, iterator, context) {</a:t>
            </a:r>
          </a:p>
          <a:p>
            <a:r>
              <a:rPr lang="en-IN" dirty="0"/>
              <a:t>    ...</a:t>
            </a:r>
          </a:p>
          <a:p>
            <a:r>
              <a:rPr lang="en-IN" dirty="0"/>
              <a:t>}</a:t>
            </a:r>
          </a:p>
          <a:p>
            <a:r>
              <a:rPr lang="en-IN" dirty="0"/>
              <a:t>export { each as </a:t>
            </a:r>
            <a:r>
              <a:rPr lang="en-IN" dirty="0" err="1"/>
              <a:t>forEach</a:t>
            </a:r>
            <a:r>
              <a:rPr lang="en-IN" dirty="0"/>
              <a:t> };</a:t>
            </a:r>
          </a:p>
          <a:p>
            <a:endParaRPr lang="en-IN" dirty="0"/>
          </a:p>
          <a:p>
            <a:r>
              <a:rPr lang="en-IN" dirty="0"/>
              <a:t>//------ main.js ------</a:t>
            </a:r>
          </a:p>
          <a:p>
            <a:r>
              <a:rPr lang="en-IN" dirty="0"/>
              <a:t>import _, { each } from 'underscore';</a:t>
            </a:r>
          </a:p>
          <a:p>
            <a:r>
              <a:rPr lang="en-IN" dirty="0"/>
              <a:t>...</a:t>
            </a:r>
          </a:p>
        </p:txBody>
      </p:sp>
      <p:sp>
        <p:nvSpPr>
          <p:cNvPr id="3" name="Title 2"/>
          <p:cNvSpPr>
            <a:spLocks noGrp="1"/>
          </p:cNvSpPr>
          <p:nvPr>
            <p:ph type="title"/>
          </p:nvPr>
        </p:nvSpPr>
        <p:spPr/>
        <p:txBody>
          <a:bodyPr/>
          <a:lstStyle/>
          <a:p>
            <a:r>
              <a:rPr lang="en-IN" dirty="0" smtClean="0"/>
              <a:t>Mixed Default and Named Exports</a:t>
            </a:r>
            <a:endParaRPr lang="en-IN" dirty="0"/>
          </a:p>
        </p:txBody>
      </p:sp>
    </p:spTree>
    <p:extLst>
      <p:ext uri="{BB962C8B-B14F-4D97-AF65-F5344CB8AC3E}">
        <p14:creationId xmlns:p14="http://schemas.microsoft.com/office/powerpoint/2010/main" val="162280140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dirty="0"/>
              <a:t>// lib.js</a:t>
            </a:r>
          </a:p>
          <a:p>
            <a:r>
              <a:rPr lang="en-IN" dirty="0"/>
              <a:t>import Main from 'main';</a:t>
            </a:r>
          </a:p>
          <a:p>
            <a:r>
              <a:rPr lang="en-IN" dirty="0" err="1"/>
              <a:t>var</a:t>
            </a:r>
            <a:r>
              <a:rPr lang="en-IN" dirty="0"/>
              <a:t> lib = {message: "This Is A Lib"};</a:t>
            </a:r>
          </a:p>
          <a:p>
            <a:r>
              <a:rPr lang="en-IN" dirty="0"/>
              <a:t>export { lib as Lib };</a:t>
            </a:r>
          </a:p>
          <a:p>
            <a:endParaRPr lang="en-IN" dirty="0"/>
          </a:p>
          <a:p>
            <a:r>
              <a:rPr lang="en-IN" dirty="0"/>
              <a:t>// main.js</a:t>
            </a:r>
          </a:p>
          <a:p>
            <a:r>
              <a:rPr lang="en-IN" dirty="0"/>
              <a:t>import { Lib } from 'lib';</a:t>
            </a:r>
          </a:p>
          <a:p>
            <a:r>
              <a:rPr lang="en-IN" dirty="0"/>
              <a:t>export default class Main { </a:t>
            </a:r>
          </a:p>
          <a:p>
            <a:r>
              <a:rPr lang="en-IN" dirty="0"/>
              <a:t>  // ....</a:t>
            </a:r>
          </a:p>
          <a:p>
            <a:r>
              <a:rPr lang="en-IN" dirty="0"/>
              <a:t>}</a:t>
            </a:r>
          </a:p>
        </p:txBody>
      </p:sp>
      <p:sp>
        <p:nvSpPr>
          <p:cNvPr id="3" name="Title 2"/>
          <p:cNvSpPr>
            <a:spLocks noGrp="1"/>
          </p:cNvSpPr>
          <p:nvPr>
            <p:ph type="title"/>
          </p:nvPr>
        </p:nvSpPr>
        <p:spPr/>
        <p:txBody>
          <a:bodyPr/>
          <a:lstStyle/>
          <a:p>
            <a:r>
              <a:rPr lang="en-IN" dirty="0" smtClean="0"/>
              <a:t>Cyclical Dependency</a:t>
            </a:r>
            <a:endParaRPr lang="en-IN" dirty="0"/>
          </a:p>
        </p:txBody>
      </p:sp>
    </p:spTree>
    <p:extLst>
      <p:ext uri="{BB962C8B-B14F-4D97-AF65-F5344CB8AC3E}">
        <p14:creationId xmlns:p14="http://schemas.microsoft.com/office/powerpoint/2010/main" val="38640782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Facebook Components</a:t>
            </a:r>
            <a:endParaRPr lang="en-IN" dirty="0"/>
          </a:p>
        </p:txBody>
      </p:sp>
      <p:pic>
        <p:nvPicPr>
          <p:cNvPr id="12290" name="Picture 2" descr="Facebook Components - ReactJS Tutorial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0715" y="1595120"/>
            <a:ext cx="8398485" cy="4404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93754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Components</a:t>
            </a:r>
          </a:p>
          <a:p>
            <a:r>
              <a:rPr lang="en-US" dirty="0"/>
              <a:t>Props</a:t>
            </a:r>
          </a:p>
          <a:p>
            <a:r>
              <a:rPr lang="en-US" dirty="0"/>
              <a:t>State</a:t>
            </a:r>
          </a:p>
          <a:p>
            <a:r>
              <a:rPr lang="en-US" dirty="0"/>
              <a:t>State Lifecycle</a:t>
            </a:r>
          </a:p>
          <a:p>
            <a:r>
              <a:rPr lang="en-US" dirty="0"/>
              <a:t>Event handling </a:t>
            </a:r>
          </a:p>
          <a:p>
            <a:r>
              <a:rPr lang="en-US" dirty="0"/>
              <a:t>Keys</a:t>
            </a:r>
          </a:p>
          <a:p>
            <a:endParaRPr lang="en-IN" dirty="0"/>
          </a:p>
        </p:txBody>
      </p:sp>
      <p:sp>
        <p:nvSpPr>
          <p:cNvPr id="3" name="Title 2"/>
          <p:cNvSpPr>
            <a:spLocks noGrp="1"/>
          </p:cNvSpPr>
          <p:nvPr>
            <p:ph type="title"/>
          </p:nvPr>
        </p:nvSpPr>
        <p:spPr/>
        <p:txBody>
          <a:bodyPr/>
          <a:lstStyle/>
          <a:p>
            <a:r>
              <a:rPr lang="en-IN" dirty="0"/>
              <a:t>Building </a:t>
            </a:r>
            <a:r>
              <a:rPr lang="en-IN" dirty="0" smtClean="0"/>
              <a:t>Blocks</a:t>
            </a:r>
            <a:endParaRPr lang="en-IN" dirty="0"/>
          </a:p>
        </p:txBody>
      </p:sp>
    </p:spTree>
    <p:extLst>
      <p:ext uri="{BB962C8B-B14F-4D97-AF65-F5344CB8AC3E}">
        <p14:creationId xmlns:p14="http://schemas.microsoft.com/office/powerpoint/2010/main" val="14671668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entire application can be modeled as a set of independent components</a:t>
            </a:r>
            <a:r>
              <a:rPr lang="en-US" dirty="0" smtClean="0"/>
              <a:t>.</a:t>
            </a:r>
          </a:p>
          <a:p>
            <a:r>
              <a:rPr lang="en-US" dirty="0" smtClean="0"/>
              <a:t>Different </a:t>
            </a:r>
            <a:r>
              <a:rPr lang="en-US" dirty="0"/>
              <a:t>components are used to serve different purposes. </a:t>
            </a:r>
            <a:endParaRPr lang="en-US" dirty="0" smtClean="0"/>
          </a:p>
          <a:p>
            <a:r>
              <a:rPr lang="en-US" dirty="0" smtClean="0"/>
              <a:t>This </a:t>
            </a:r>
            <a:r>
              <a:rPr lang="en-US" dirty="0"/>
              <a:t>enables us to keep logic and views separate. </a:t>
            </a:r>
            <a:endParaRPr lang="en-US" dirty="0" smtClean="0"/>
          </a:p>
          <a:p>
            <a:r>
              <a:rPr lang="en-US" dirty="0" smtClean="0"/>
              <a:t>React </a:t>
            </a:r>
            <a:r>
              <a:rPr lang="en-US" dirty="0"/>
              <a:t>renders multiple components simultaneously. Components can be either </a:t>
            </a:r>
            <a:r>
              <a:rPr lang="en-US" dirty="0" err="1"/>
              <a:t>stateful</a:t>
            </a:r>
            <a:r>
              <a:rPr lang="en-US" dirty="0"/>
              <a:t> or stateless.</a:t>
            </a:r>
          </a:p>
          <a:p>
            <a:endParaRPr lang="en-IN" dirty="0"/>
          </a:p>
        </p:txBody>
      </p:sp>
      <p:sp>
        <p:nvSpPr>
          <p:cNvPr id="3" name="Title 2"/>
          <p:cNvSpPr>
            <a:spLocks noGrp="1"/>
          </p:cNvSpPr>
          <p:nvPr>
            <p:ph type="title"/>
          </p:nvPr>
        </p:nvSpPr>
        <p:spPr/>
        <p:txBody>
          <a:bodyPr/>
          <a:lstStyle/>
          <a:p>
            <a:r>
              <a:rPr lang="en-IN" dirty="0"/>
              <a:t>Components</a:t>
            </a:r>
            <a:r>
              <a:rPr lang="en-IN" b="0" dirty="0"/>
              <a:t/>
            </a:r>
            <a:br>
              <a:rPr lang="en-IN" b="0" dirty="0"/>
            </a:br>
            <a:endParaRPr lang="en-IN" dirty="0"/>
          </a:p>
        </p:txBody>
      </p:sp>
    </p:spTree>
    <p:extLst>
      <p:ext uri="{BB962C8B-B14F-4D97-AF65-F5344CB8AC3E}">
        <p14:creationId xmlns:p14="http://schemas.microsoft.com/office/powerpoint/2010/main" val="153535186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Props</a:t>
            </a:r>
            <a:endParaRPr lang="en-IN" dirty="0"/>
          </a:p>
        </p:txBody>
      </p:sp>
      <p:pic>
        <p:nvPicPr>
          <p:cNvPr id="13314" name="Picture 2" descr="prop - React Component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120" y="1981200"/>
            <a:ext cx="4264025" cy="420620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rops - React Components - Edure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981200"/>
            <a:ext cx="3956765" cy="4206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53160" y="1371600"/>
            <a:ext cx="6635150" cy="369332"/>
          </a:xfrm>
          <a:prstGeom prst="rect">
            <a:avLst/>
          </a:prstGeom>
          <a:noFill/>
        </p:spPr>
        <p:txBody>
          <a:bodyPr wrap="none" rtlCol="0">
            <a:spAutoFit/>
          </a:bodyPr>
          <a:lstStyle/>
          <a:p>
            <a:r>
              <a:rPr lang="en-US" dirty="0"/>
              <a:t> Prop is a way of passing data from parent to child component. </a:t>
            </a:r>
            <a:endParaRPr lang="en-IN" dirty="0"/>
          </a:p>
        </p:txBody>
      </p:sp>
    </p:spTree>
    <p:extLst>
      <p:ext uri="{BB962C8B-B14F-4D97-AF65-F5344CB8AC3E}">
        <p14:creationId xmlns:p14="http://schemas.microsoft.com/office/powerpoint/2010/main" val="177025134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err="1"/>
              <a:t>const</a:t>
            </a:r>
            <a:r>
              <a:rPr lang="en-IN" dirty="0"/>
              <a:t> person=(props)=&gt;{</a:t>
            </a:r>
          </a:p>
          <a:p>
            <a:r>
              <a:rPr lang="en-IN" dirty="0"/>
              <a:t>    return &lt;h1&gt;I am {props.name}!!!, having {</a:t>
            </a:r>
            <a:r>
              <a:rPr lang="en-IN" dirty="0" err="1"/>
              <a:t>Math.floor</a:t>
            </a:r>
            <a:r>
              <a:rPr lang="en-IN" dirty="0"/>
              <a:t>(</a:t>
            </a:r>
            <a:r>
              <a:rPr lang="en-IN" dirty="0" err="1"/>
              <a:t>Math.random</a:t>
            </a:r>
            <a:r>
              <a:rPr lang="en-IN" dirty="0"/>
              <a:t>()*</a:t>
            </a:r>
            <a:r>
              <a:rPr lang="en-IN" dirty="0" err="1"/>
              <a:t>props.value</a:t>
            </a:r>
            <a:r>
              <a:rPr lang="en-IN" dirty="0"/>
              <a:t>)} years experience&lt;/h1&gt;</a:t>
            </a:r>
          </a:p>
          <a:p>
            <a:r>
              <a:rPr lang="en-IN" dirty="0"/>
              <a:t>}</a:t>
            </a:r>
          </a:p>
          <a:p>
            <a:r>
              <a:rPr lang="en-US" dirty="0"/>
              <a:t> &lt;Person name="Parameswari" value="48"/&gt;</a:t>
            </a:r>
          </a:p>
          <a:p>
            <a:r>
              <a:rPr lang="en-US" dirty="0"/>
              <a:t>          &lt;Person name="Bala" value="53"/&gt;</a:t>
            </a:r>
          </a:p>
          <a:p>
            <a:r>
              <a:rPr lang="en-US" dirty="0"/>
              <a:t>          &lt;Person name="</a:t>
            </a:r>
            <a:r>
              <a:rPr lang="en-US" dirty="0" err="1"/>
              <a:t>Vignesh</a:t>
            </a:r>
            <a:r>
              <a:rPr lang="en-US" dirty="0"/>
              <a:t>" value="24" /&gt;</a:t>
            </a:r>
          </a:p>
          <a:p>
            <a:r>
              <a:rPr lang="en-US" dirty="0"/>
              <a:t>          &lt;Person/&gt;</a:t>
            </a:r>
            <a:endParaRPr lang="en-IN" dirty="0"/>
          </a:p>
          <a:p>
            <a:endParaRPr lang="en-IN" dirty="0"/>
          </a:p>
        </p:txBody>
      </p:sp>
      <p:sp>
        <p:nvSpPr>
          <p:cNvPr id="3" name="Title 2"/>
          <p:cNvSpPr>
            <a:spLocks noGrp="1"/>
          </p:cNvSpPr>
          <p:nvPr>
            <p:ph type="title"/>
          </p:nvPr>
        </p:nvSpPr>
        <p:spPr/>
        <p:txBody>
          <a:bodyPr/>
          <a:lstStyle/>
          <a:p>
            <a:r>
              <a:rPr lang="en-IN" dirty="0" smtClean="0"/>
              <a:t>Props</a:t>
            </a:r>
            <a:endParaRPr lang="en-IN" dirty="0"/>
          </a:p>
        </p:txBody>
      </p:sp>
    </p:spTree>
    <p:extLst>
      <p:ext uri="{BB962C8B-B14F-4D97-AF65-F5344CB8AC3E}">
        <p14:creationId xmlns:p14="http://schemas.microsoft.com/office/powerpoint/2010/main" val="264998740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return ( //important</a:t>
            </a:r>
          </a:p>
          <a:p>
            <a:r>
              <a:rPr lang="en-IN" dirty="0"/>
              <a:t>       &lt;div&gt;</a:t>
            </a:r>
          </a:p>
          <a:p>
            <a:r>
              <a:rPr lang="en-IN" dirty="0"/>
              <a:t>        &lt;h1&gt;I am {props.name}!!!, having {</a:t>
            </a:r>
            <a:r>
              <a:rPr lang="en-IN" dirty="0" err="1"/>
              <a:t>Math.floor</a:t>
            </a:r>
            <a:r>
              <a:rPr lang="en-IN" dirty="0"/>
              <a:t>(</a:t>
            </a:r>
            <a:r>
              <a:rPr lang="en-IN" dirty="0" err="1"/>
              <a:t>Math.random</a:t>
            </a:r>
            <a:r>
              <a:rPr lang="en-IN" dirty="0"/>
              <a:t>()*</a:t>
            </a:r>
            <a:r>
              <a:rPr lang="en-IN" dirty="0" err="1"/>
              <a:t>props.value</a:t>
            </a:r>
            <a:r>
              <a:rPr lang="en-IN" dirty="0"/>
              <a:t>)} years experience&lt;/h1&gt;</a:t>
            </a:r>
          </a:p>
          <a:p>
            <a:r>
              <a:rPr lang="en-IN" dirty="0"/>
              <a:t>        &lt;p&gt;{</a:t>
            </a:r>
            <a:r>
              <a:rPr lang="en-IN" dirty="0" err="1"/>
              <a:t>props.children</a:t>
            </a:r>
            <a:r>
              <a:rPr lang="en-IN" dirty="0"/>
              <a:t>}&lt;/p&gt;</a:t>
            </a:r>
          </a:p>
          <a:p>
            <a:r>
              <a:rPr lang="en-IN" dirty="0"/>
              <a:t>       &lt;/div&gt;</a:t>
            </a:r>
          </a:p>
          <a:p>
            <a:r>
              <a:rPr lang="en-IN" dirty="0"/>
              <a:t>           </a:t>
            </a:r>
            <a:r>
              <a:rPr lang="en-IN" dirty="0" smtClean="0"/>
              <a:t>)</a:t>
            </a:r>
          </a:p>
          <a:p>
            <a:r>
              <a:rPr lang="en-US" dirty="0"/>
              <a:t> &lt;Person name="Bala" value="53"&gt;</a:t>
            </a:r>
            <a:r>
              <a:rPr lang="en-US" dirty="0" err="1"/>
              <a:t>Hobby:Listening</a:t>
            </a:r>
            <a:r>
              <a:rPr lang="en-US" dirty="0"/>
              <a:t> Music&lt;/Person&gt;</a:t>
            </a:r>
            <a:endParaRPr lang="en-IN" dirty="0"/>
          </a:p>
        </p:txBody>
      </p:sp>
      <p:sp>
        <p:nvSpPr>
          <p:cNvPr id="3" name="Title 2"/>
          <p:cNvSpPr>
            <a:spLocks noGrp="1"/>
          </p:cNvSpPr>
          <p:nvPr>
            <p:ph type="title"/>
          </p:nvPr>
        </p:nvSpPr>
        <p:spPr/>
        <p:txBody>
          <a:bodyPr/>
          <a:lstStyle/>
          <a:p>
            <a:r>
              <a:rPr lang="en-IN" dirty="0" smtClean="0"/>
              <a:t>Understanding the Children Property</a:t>
            </a:r>
            <a:endParaRPr lang="en-IN" dirty="0"/>
          </a:p>
        </p:txBody>
      </p:sp>
    </p:spTree>
    <p:extLst>
      <p:ext uri="{BB962C8B-B14F-4D97-AF65-F5344CB8AC3E}">
        <p14:creationId xmlns:p14="http://schemas.microsoft.com/office/powerpoint/2010/main" val="39195641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62500" lnSpcReduction="20000"/>
          </a:bodyPr>
          <a:lstStyle/>
          <a:p>
            <a:r>
              <a:rPr lang="en-IN" dirty="0"/>
              <a:t>state={</a:t>
            </a:r>
          </a:p>
          <a:p>
            <a:r>
              <a:rPr lang="en-IN" dirty="0"/>
              <a:t>    persons:[</a:t>
            </a:r>
          </a:p>
          <a:p>
            <a:r>
              <a:rPr lang="en-IN" dirty="0"/>
              <a:t>        {</a:t>
            </a:r>
          </a:p>
          <a:p>
            <a:r>
              <a:rPr lang="en-IN" dirty="0"/>
              <a:t>          name:"Parameswari",value:48</a:t>
            </a:r>
          </a:p>
          <a:p>
            <a:r>
              <a:rPr lang="en-IN" dirty="0"/>
              <a:t>        },</a:t>
            </a:r>
          </a:p>
          <a:p>
            <a:r>
              <a:rPr lang="en-IN" dirty="0"/>
              <a:t>        {</a:t>
            </a:r>
          </a:p>
          <a:p>
            <a:r>
              <a:rPr lang="en-IN" dirty="0"/>
              <a:t>            name:"Bala",value:53</a:t>
            </a:r>
          </a:p>
          <a:p>
            <a:r>
              <a:rPr lang="en-IN" dirty="0"/>
              <a:t>        }</a:t>
            </a:r>
          </a:p>
          <a:p>
            <a:r>
              <a:rPr lang="en-IN" dirty="0"/>
              <a:t>    ],</a:t>
            </a:r>
          </a:p>
          <a:p>
            <a:r>
              <a:rPr lang="en-IN" dirty="0"/>
              <a:t>   customers:{</a:t>
            </a:r>
          </a:p>
          <a:p>
            <a:r>
              <a:rPr lang="en-IN" dirty="0"/>
              <a:t>      Id:102,</a:t>
            </a:r>
          </a:p>
          <a:p>
            <a:r>
              <a:rPr lang="en-IN" dirty="0"/>
              <a:t>      </a:t>
            </a:r>
            <a:r>
              <a:rPr lang="en-IN" dirty="0" err="1"/>
              <a:t>name:"Arjun</a:t>
            </a:r>
            <a:r>
              <a:rPr lang="en-IN" dirty="0"/>
              <a:t>"</a:t>
            </a:r>
          </a:p>
          <a:p>
            <a:r>
              <a:rPr lang="en-IN" dirty="0"/>
              <a:t>   }</a:t>
            </a:r>
          </a:p>
          <a:p>
            <a:r>
              <a:rPr lang="en-IN" dirty="0"/>
              <a:t>  }</a:t>
            </a:r>
          </a:p>
          <a:p>
            <a:endParaRPr lang="en-IN" dirty="0"/>
          </a:p>
        </p:txBody>
      </p:sp>
      <p:sp>
        <p:nvSpPr>
          <p:cNvPr id="3" name="Title 2"/>
          <p:cNvSpPr>
            <a:spLocks noGrp="1"/>
          </p:cNvSpPr>
          <p:nvPr>
            <p:ph type="title"/>
          </p:nvPr>
        </p:nvSpPr>
        <p:spPr/>
        <p:txBody>
          <a:bodyPr/>
          <a:lstStyle/>
          <a:p>
            <a:r>
              <a:rPr lang="en-IN" dirty="0" smtClean="0"/>
              <a:t>Understanding and using state</a:t>
            </a:r>
            <a:endParaRPr lang="en-IN" dirty="0"/>
          </a:p>
        </p:txBody>
      </p:sp>
    </p:spTree>
    <p:extLst>
      <p:ext uri="{BB962C8B-B14F-4D97-AF65-F5344CB8AC3E}">
        <p14:creationId xmlns:p14="http://schemas.microsoft.com/office/powerpoint/2010/main" val="32771007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Java script Frameworks</a:t>
            </a:r>
            <a:endParaRPr lang="en-IN" dirty="0"/>
          </a:p>
        </p:txBody>
      </p:sp>
      <p:pic>
        <p:nvPicPr>
          <p:cNvPr id="1026" name="Picture 2" descr="Javascript Frameworks - What Is React - Edureka"/>
          <p:cNvPicPr>
            <a:picLocks noChangeAspect="1" noChangeArrowheads="1"/>
          </p:cNvPicPr>
          <p:nvPr/>
        </p:nvPicPr>
        <p:blipFill rotWithShape="1">
          <a:blip r:embed="rId2">
            <a:extLst>
              <a:ext uri="{28A0092B-C50C-407E-A947-70E740481C1C}">
                <a14:useLocalDpi xmlns:a14="http://schemas.microsoft.com/office/drawing/2010/main" val="0"/>
              </a:ext>
            </a:extLst>
          </a:blip>
          <a:srcRect t="6400"/>
          <a:stretch/>
        </p:blipFill>
        <p:spPr bwMode="auto">
          <a:xfrm>
            <a:off x="609600" y="1828800"/>
            <a:ext cx="81534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4044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IN" dirty="0"/>
              <a:t>handler=()=&gt;{</a:t>
            </a:r>
          </a:p>
          <a:p>
            <a:r>
              <a:rPr lang="en-IN" dirty="0"/>
              <a:t>   // console.log( "clicked");</a:t>
            </a:r>
          </a:p>
          <a:p>
            <a:r>
              <a:rPr lang="en-IN" dirty="0"/>
              <a:t>      </a:t>
            </a:r>
            <a:r>
              <a:rPr lang="en-IN" dirty="0" err="1"/>
              <a:t>this.setState</a:t>
            </a:r>
            <a:r>
              <a:rPr lang="en-IN" dirty="0"/>
              <a:t>({</a:t>
            </a:r>
          </a:p>
          <a:p>
            <a:r>
              <a:rPr lang="en-IN" dirty="0"/>
              <a:t>          persons:[</a:t>
            </a:r>
          </a:p>
          <a:p>
            <a:r>
              <a:rPr lang="en-IN" dirty="0"/>
              <a:t>              {</a:t>
            </a:r>
          </a:p>
          <a:p>
            <a:r>
              <a:rPr lang="en-IN" dirty="0"/>
              <a:t>                  name:"ParameswariBala",value:49</a:t>
            </a:r>
          </a:p>
          <a:p>
            <a:r>
              <a:rPr lang="en-IN" dirty="0"/>
              <a:t>              },</a:t>
            </a:r>
          </a:p>
          <a:p>
            <a:r>
              <a:rPr lang="en-IN" dirty="0"/>
              <a:t>              {</a:t>
            </a:r>
          </a:p>
          <a:p>
            <a:r>
              <a:rPr lang="en-IN" dirty="0"/>
              <a:t>                  name:"BalaManickam",value:54</a:t>
            </a:r>
          </a:p>
          <a:p>
            <a:r>
              <a:rPr lang="en-IN" dirty="0"/>
              <a:t>              }</a:t>
            </a:r>
          </a:p>
          <a:p>
            <a:r>
              <a:rPr lang="en-IN" dirty="0"/>
              <a:t>          ]</a:t>
            </a:r>
          </a:p>
          <a:p>
            <a:r>
              <a:rPr lang="en-IN" dirty="0"/>
              <a:t>      })</a:t>
            </a:r>
          </a:p>
          <a:p>
            <a:r>
              <a:rPr lang="en-IN" dirty="0"/>
              <a:t>  }</a:t>
            </a:r>
          </a:p>
        </p:txBody>
      </p:sp>
      <p:sp>
        <p:nvSpPr>
          <p:cNvPr id="3" name="Title 2"/>
          <p:cNvSpPr>
            <a:spLocks noGrp="1"/>
          </p:cNvSpPr>
          <p:nvPr>
            <p:ph type="title"/>
          </p:nvPr>
        </p:nvSpPr>
        <p:spPr/>
        <p:txBody>
          <a:bodyPr/>
          <a:lstStyle/>
          <a:p>
            <a:r>
              <a:rPr lang="en-IN" dirty="0" smtClean="0"/>
              <a:t>Understanding and using state</a:t>
            </a:r>
            <a:endParaRPr lang="en-IN" dirty="0"/>
          </a:p>
        </p:txBody>
      </p:sp>
    </p:spTree>
    <p:extLst>
      <p:ext uri="{BB962C8B-B14F-4D97-AF65-F5344CB8AC3E}">
        <p14:creationId xmlns:p14="http://schemas.microsoft.com/office/powerpoint/2010/main" val="270270980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47500" lnSpcReduction="20000"/>
          </a:bodyPr>
          <a:lstStyle/>
          <a:p>
            <a:r>
              <a:rPr lang="en-IN" dirty="0"/>
              <a:t>render() {</a:t>
            </a:r>
          </a:p>
          <a:p>
            <a:r>
              <a:rPr lang="en-IN" dirty="0"/>
              <a:t>   return (</a:t>
            </a:r>
          </a:p>
          <a:p>
            <a:r>
              <a:rPr lang="en-IN" dirty="0"/>
              <a:t>      &lt;div </a:t>
            </a:r>
            <a:r>
              <a:rPr lang="en-IN" dirty="0" err="1"/>
              <a:t>className</a:t>
            </a:r>
            <a:r>
              <a:rPr lang="en-IN" dirty="0"/>
              <a:t>="App"&gt;</a:t>
            </a:r>
          </a:p>
          <a:p>
            <a:endParaRPr lang="en-IN" dirty="0"/>
          </a:p>
          <a:p>
            <a:r>
              <a:rPr lang="en-IN" dirty="0"/>
              <a:t>       &lt;h1&gt;Novice Developer!!!!&lt;/h1&gt;</a:t>
            </a:r>
          </a:p>
          <a:p>
            <a:r>
              <a:rPr lang="en-IN" dirty="0"/>
              <a:t>       {/* Nested element*/}</a:t>
            </a:r>
          </a:p>
          <a:p>
            <a:r>
              <a:rPr lang="en-IN" dirty="0"/>
              <a:t>          &lt;button </a:t>
            </a:r>
            <a:r>
              <a:rPr lang="en-IN" dirty="0" err="1"/>
              <a:t>onClick</a:t>
            </a:r>
            <a:r>
              <a:rPr lang="en-IN" dirty="0"/>
              <a:t>={</a:t>
            </a:r>
            <a:r>
              <a:rPr lang="en-IN" dirty="0" err="1"/>
              <a:t>this.handler</a:t>
            </a:r>
            <a:r>
              <a:rPr lang="en-IN" dirty="0"/>
              <a:t>}&gt;Show State&lt;/button&gt;</a:t>
            </a:r>
          </a:p>
          <a:p>
            <a:r>
              <a:rPr lang="en-IN" dirty="0"/>
              <a:t>        &lt;p&gt;Creates Nested Element under Root!!&lt;/p&gt;</a:t>
            </a:r>
          </a:p>
          <a:p>
            <a:r>
              <a:rPr lang="en-IN" dirty="0"/>
              <a:t>        &lt;Person name={</a:t>
            </a:r>
            <a:r>
              <a:rPr lang="en-IN" dirty="0" err="1"/>
              <a:t>this.state.persons</a:t>
            </a:r>
            <a:r>
              <a:rPr lang="en-IN" dirty="0"/>
              <a:t>[0].name} value={</a:t>
            </a:r>
            <a:r>
              <a:rPr lang="en-IN" dirty="0" err="1"/>
              <a:t>this.state.persons</a:t>
            </a:r>
            <a:r>
              <a:rPr lang="en-IN" dirty="0"/>
              <a:t>[0].value}/&gt;</a:t>
            </a:r>
          </a:p>
          <a:p>
            <a:r>
              <a:rPr lang="en-IN" dirty="0"/>
              <a:t>          &lt;Person name={</a:t>
            </a:r>
            <a:r>
              <a:rPr lang="en-IN" dirty="0" err="1"/>
              <a:t>this.state.persons</a:t>
            </a:r>
            <a:r>
              <a:rPr lang="en-IN" dirty="0"/>
              <a:t>[1].name} value={</a:t>
            </a:r>
            <a:r>
              <a:rPr lang="en-IN" dirty="0" err="1"/>
              <a:t>this.state.persons</a:t>
            </a:r>
            <a:r>
              <a:rPr lang="en-IN" dirty="0"/>
              <a:t>[1].value}&gt;</a:t>
            </a:r>
            <a:r>
              <a:rPr lang="en-IN" dirty="0" err="1"/>
              <a:t>Hobby:Listening</a:t>
            </a:r>
            <a:r>
              <a:rPr lang="en-IN" dirty="0"/>
              <a:t> Music&lt;/Person&gt;</a:t>
            </a:r>
          </a:p>
          <a:p>
            <a:r>
              <a:rPr lang="en-IN" dirty="0"/>
              <a:t>          &lt;Person name="</a:t>
            </a:r>
            <a:r>
              <a:rPr lang="en-IN" dirty="0" err="1"/>
              <a:t>Vignesh</a:t>
            </a:r>
            <a:r>
              <a:rPr lang="en-IN" dirty="0"/>
              <a:t>" value="24" /&gt;</a:t>
            </a:r>
          </a:p>
          <a:p>
            <a:r>
              <a:rPr lang="en-IN" dirty="0"/>
              <a:t>          &lt;Person/&gt;</a:t>
            </a:r>
          </a:p>
          <a:p>
            <a:endParaRPr lang="en-IN" dirty="0"/>
          </a:p>
          <a:p>
            <a:r>
              <a:rPr lang="en-IN" dirty="0"/>
              <a:t>      &lt;/div&gt;</a:t>
            </a:r>
          </a:p>
          <a:p>
            <a:r>
              <a:rPr lang="en-IN" dirty="0"/>
              <a:t>    );</a:t>
            </a:r>
          </a:p>
        </p:txBody>
      </p:sp>
      <p:sp>
        <p:nvSpPr>
          <p:cNvPr id="3" name="Title 2"/>
          <p:cNvSpPr>
            <a:spLocks noGrp="1"/>
          </p:cNvSpPr>
          <p:nvPr>
            <p:ph type="title"/>
          </p:nvPr>
        </p:nvSpPr>
        <p:spPr/>
        <p:txBody>
          <a:bodyPr/>
          <a:lstStyle/>
          <a:p>
            <a:r>
              <a:rPr lang="en-IN" dirty="0" smtClean="0"/>
              <a:t>Understanding and using state</a:t>
            </a:r>
            <a:endParaRPr lang="en-IN" dirty="0"/>
          </a:p>
        </p:txBody>
      </p:sp>
    </p:spTree>
    <p:extLst>
      <p:ext uri="{BB962C8B-B14F-4D97-AF65-F5344CB8AC3E}">
        <p14:creationId xmlns:p14="http://schemas.microsoft.com/office/powerpoint/2010/main" val="4529408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smtClean="0"/>
              <a:t>App.js</a:t>
            </a:r>
          </a:p>
          <a:p>
            <a:r>
              <a:rPr lang="en-IN" dirty="0" smtClean="0"/>
              <a:t> </a:t>
            </a:r>
            <a:r>
              <a:rPr lang="en-IN" dirty="0"/>
              <a:t>{/* click here*/}</a:t>
            </a:r>
          </a:p>
          <a:p>
            <a:r>
              <a:rPr lang="en-IN" dirty="0"/>
              <a:t>          &lt;Person name="</a:t>
            </a:r>
            <a:r>
              <a:rPr lang="en-IN" dirty="0" err="1"/>
              <a:t>Vignesh</a:t>
            </a:r>
            <a:r>
              <a:rPr lang="en-IN" dirty="0"/>
              <a:t>" value="24" click={</a:t>
            </a:r>
            <a:r>
              <a:rPr lang="en-IN" dirty="0" err="1"/>
              <a:t>this.handler</a:t>
            </a:r>
            <a:r>
              <a:rPr lang="en-IN" dirty="0"/>
              <a:t>} </a:t>
            </a:r>
            <a:r>
              <a:rPr lang="en-IN" dirty="0" smtClean="0"/>
              <a:t>/&gt;</a:t>
            </a:r>
          </a:p>
          <a:p>
            <a:endParaRPr lang="en-IN" dirty="0"/>
          </a:p>
          <a:p>
            <a:r>
              <a:rPr lang="en-IN" dirty="0" smtClean="0"/>
              <a:t>Person.js</a:t>
            </a:r>
          </a:p>
          <a:p>
            <a:r>
              <a:rPr lang="en-IN" dirty="0"/>
              <a:t> &lt;h1 </a:t>
            </a:r>
            <a:r>
              <a:rPr lang="en-IN" dirty="0" err="1"/>
              <a:t>onClick</a:t>
            </a:r>
            <a:r>
              <a:rPr lang="en-IN" dirty="0"/>
              <a:t>={</a:t>
            </a:r>
            <a:r>
              <a:rPr lang="en-IN" dirty="0" err="1"/>
              <a:t>props.click</a:t>
            </a:r>
            <a:r>
              <a:rPr lang="en-IN" dirty="0"/>
              <a:t>}&gt;I am {props.name}!!!, having {</a:t>
            </a:r>
            <a:r>
              <a:rPr lang="en-IN" dirty="0" err="1"/>
              <a:t>Math.floor</a:t>
            </a:r>
            <a:r>
              <a:rPr lang="en-IN" dirty="0"/>
              <a:t>(</a:t>
            </a:r>
            <a:r>
              <a:rPr lang="en-IN" dirty="0" err="1"/>
              <a:t>Math.random</a:t>
            </a:r>
            <a:r>
              <a:rPr lang="en-IN" dirty="0"/>
              <a:t>()*</a:t>
            </a:r>
            <a:r>
              <a:rPr lang="en-IN" dirty="0" err="1"/>
              <a:t>props.value</a:t>
            </a:r>
            <a:r>
              <a:rPr lang="en-IN" dirty="0"/>
              <a:t>)} years experience&lt;/h1&gt;</a:t>
            </a:r>
          </a:p>
          <a:p>
            <a:r>
              <a:rPr lang="en-IN" dirty="0"/>
              <a:t> </a:t>
            </a:r>
          </a:p>
        </p:txBody>
      </p:sp>
      <p:sp>
        <p:nvSpPr>
          <p:cNvPr id="3" name="Title 2"/>
          <p:cNvSpPr>
            <a:spLocks noGrp="1"/>
          </p:cNvSpPr>
          <p:nvPr>
            <p:ph type="title"/>
          </p:nvPr>
        </p:nvSpPr>
        <p:spPr>
          <a:xfrm>
            <a:off x="533400" y="170122"/>
            <a:ext cx="8132896" cy="785553"/>
          </a:xfrm>
        </p:spPr>
        <p:txBody>
          <a:bodyPr/>
          <a:lstStyle/>
          <a:p>
            <a:r>
              <a:rPr lang="en-IN" dirty="0" smtClean="0"/>
              <a:t>Passing method references between components</a:t>
            </a:r>
            <a:endParaRPr lang="en-IN" dirty="0"/>
          </a:p>
        </p:txBody>
      </p:sp>
    </p:spTree>
    <p:extLst>
      <p:ext uri="{BB962C8B-B14F-4D97-AF65-F5344CB8AC3E}">
        <p14:creationId xmlns:p14="http://schemas.microsoft.com/office/powerpoint/2010/main" val="214004455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smtClean="0"/>
              <a:t>App.js</a:t>
            </a:r>
          </a:p>
          <a:p>
            <a:r>
              <a:rPr lang="en-IN" dirty="0" smtClean="0"/>
              <a:t>&lt;</a:t>
            </a:r>
            <a:r>
              <a:rPr lang="en-IN" dirty="0"/>
              <a:t>button </a:t>
            </a:r>
            <a:r>
              <a:rPr lang="en-IN" dirty="0" err="1"/>
              <a:t>onClick</a:t>
            </a:r>
            <a:r>
              <a:rPr lang="en-IN" dirty="0"/>
              <a:t>={()=&gt;</a:t>
            </a:r>
            <a:r>
              <a:rPr lang="en-IN" dirty="0" err="1"/>
              <a:t>this.handler</a:t>
            </a:r>
            <a:r>
              <a:rPr lang="en-IN" dirty="0"/>
              <a:t>("</a:t>
            </a:r>
            <a:r>
              <a:rPr lang="en-IN" dirty="0" err="1"/>
              <a:t>Parameswari","Bala</a:t>
            </a:r>
            <a:r>
              <a:rPr lang="en-IN" dirty="0"/>
              <a:t>")}&gt;Show State&lt;/button&gt;</a:t>
            </a:r>
          </a:p>
        </p:txBody>
      </p:sp>
      <p:sp>
        <p:nvSpPr>
          <p:cNvPr id="3" name="Title 2"/>
          <p:cNvSpPr>
            <a:spLocks noGrp="1"/>
          </p:cNvSpPr>
          <p:nvPr>
            <p:ph type="title"/>
          </p:nvPr>
        </p:nvSpPr>
        <p:spPr>
          <a:xfrm>
            <a:off x="533400" y="170122"/>
            <a:ext cx="8132896" cy="785553"/>
          </a:xfrm>
        </p:spPr>
        <p:txBody>
          <a:bodyPr/>
          <a:lstStyle/>
          <a:p>
            <a:r>
              <a:rPr lang="en-IN" dirty="0" smtClean="0"/>
              <a:t>Passing method references between components</a:t>
            </a:r>
            <a:endParaRPr lang="en-IN" dirty="0"/>
          </a:p>
        </p:txBody>
      </p:sp>
    </p:spTree>
    <p:extLst>
      <p:ext uri="{BB962C8B-B14F-4D97-AF65-F5344CB8AC3E}">
        <p14:creationId xmlns:p14="http://schemas.microsoft.com/office/powerpoint/2010/main" val="217257060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smtClean="0"/>
              <a:t>Person.js</a:t>
            </a:r>
          </a:p>
          <a:p>
            <a:r>
              <a:rPr lang="en-US" dirty="0"/>
              <a:t>&lt;input type="text" </a:t>
            </a:r>
            <a:r>
              <a:rPr lang="en-US" dirty="0" err="1"/>
              <a:t>onChange</a:t>
            </a:r>
            <a:r>
              <a:rPr lang="en-US" dirty="0"/>
              <a:t>={</a:t>
            </a:r>
            <a:r>
              <a:rPr lang="en-US" dirty="0" err="1"/>
              <a:t>props.changed</a:t>
            </a:r>
            <a:r>
              <a:rPr lang="en-US" dirty="0"/>
              <a:t>}  </a:t>
            </a:r>
            <a:r>
              <a:rPr lang="en-US" dirty="0" smtClean="0"/>
              <a:t>/&gt;</a:t>
            </a:r>
          </a:p>
          <a:p>
            <a:endParaRPr lang="en-US" dirty="0"/>
          </a:p>
          <a:p>
            <a:r>
              <a:rPr lang="en-US" dirty="0" smtClean="0"/>
              <a:t>App.js</a:t>
            </a:r>
          </a:p>
          <a:p>
            <a:r>
              <a:rPr lang="en-IN" dirty="0"/>
              <a:t>&lt;Person name="</a:t>
            </a:r>
            <a:r>
              <a:rPr lang="en-IN" dirty="0" err="1"/>
              <a:t>Vignesh</a:t>
            </a:r>
            <a:r>
              <a:rPr lang="en-IN" dirty="0"/>
              <a:t>" value="24"</a:t>
            </a:r>
          </a:p>
          <a:p>
            <a:r>
              <a:rPr lang="en-IN" dirty="0"/>
              <a:t>                  click={</a:t>
            </a:r>
            <a:r>
              <a:rPr lang="en-IN" dirty="0" err="1"/>
              <a:t>this.handler.bind</a:t>
            </a:r>
            <a:r>
              <a:rPr lang="en-IN" dirty="0"/>
              <a:t>(</a:t>
            </a:r>
            <a:r>
              <a:rPr lang="en-IN" dirty="0" err="1"/>
              <a:t>this,"Bala","Parameswari</a:t>
            </a:r>
            <a:r>
              <a:rPr lang="en-IN" dirty="0"/>
              <a:t>")}</a:t>
            </a:r>
          </a:p>
          <a:p>
            <a:r>
              <a:rPr lang="en-IN" dirty="0"/>
              <a:t>                  changed={</a:t>
            </a:r>
            <a:r>
              <a:rPr lang="en-IN" dirty="0" err="1"/>
              <a:t>this.changeHandler</a:t>
            </a:r>
            <a:r>
              <a:rPr lang="en-IN" dirty="0"/>
              <a:t>}</a:t>
            </a:r>
          </a:p>
          <a:p>
            <a:r>
              <a:rPr lang="en-IN" dirty="0"/>
              <a:t>          /&gt;</a:t>
            </a:r>
          </a:p>
          <a:p>
            <a:r>
              <a:rPr lang="en-IN" dirty="0"/>
              <a:t>          &lt;Person/&gt;</a:t>
            </a:r>
          </a:p>
          <a:p>
            <a:endParaRPr lang="en-IN" dirty="0"/>
          </a:p>
        </p:txBody>
      </p:sp>
      <p:sp>
        <p:nvSpPr>
          <p:cNvPr id="3" name="Title 2"/>
          <p:cNvSpPr>
            <a:spLocks noGrp="1"/>
          </p:cNvSpPr>
          <p:nvPr>
            <p:ph type="title"/>
          </p:nvPr>
        </p:nvSpPr>
        <p:spPr/>
        <p:txBody>
          <a:bodyPr/>
          <a:lstStyle/>
          <a:p>
            <a:r>
              <a:rPr lang="en-IN" dirty="0" smtClean="0"/>
              <a:t>Adding Two way binding</a:t>
            </a:r>
            <a:endParaRPr lang="en-IN" dirty="0"/>
          </a:p>
        </p:txBody>
      </p:sp>
    </p:spTree>
    <p:extLst>
      <p:ext uri="{BB962C8B-B14F-4D97-AF65-F5344CB8AC3E}">
        <p14:creationId xmlns:p14="http://schemas.microsoft.com/office/powerpoint/2010/main" val="309888661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IN" dirty="0" err="1"/>
              <a:t>changeHandler</a:t>
            </a:r>
            <a:r>
              <a:rPr lang="en-IN" dirty="0"/>
              <a:t>=(event)=&gt;{</a:t>
            </a:r>
          </a:p>
          <a:p>
            <a:r>
              <a:rPr lang="en-IN" dirty="0"/>
              <a:t>      </a:t>
            </a:r>
            <a:r>
              <a:rPr lang="en-IN" dirty="0" err="1"/>
              <a:t>this.setState</a:t>
            </a:r>
            <a:r>
              <a:rPr lang="en-IN" dirty="0"/>
              <a:t>({</a:t>
            </a:r>
          </a:p>
          <a:p>
            <a:r>
              <a:rPr lang="en-IN" dirty="0"/>
              <a:t>          persons:[</a:t>
            </a:r>
          </a:p>
          <a:p>
            <a:r>
              <a:rPr lang="en-IN" dirty="0"/>
              <a:t>              {</a:t>
            </a:r>
          </a:p>
          <a:p>
            <a:r>
              <a:rPr lang="en-IN" dirty="0"/>
              <a:t>                  name:"Parameswari",value:49</a:t>
            </a:r>
          </a:p>
          <a:p>
            <a:r>
              <a:rPr lang="en-IN" dirty="0"/>
              <a:t>              },</a:t>
            </a:r>
          </a:p>
          <a:p>
            <a:r>
              <a:rPr lang="en-IN" dirty="0"/>
              <a:t>              {</a:t>
            </a:r>
          </a:p>
          <a:p>
            <a:r>
              <a:rPr lang="en-IN" dirty="0"/>
              <a:t>                  name:event.target.value,value:54</a:t>
            </a:r>
          </a:p>
          <a:p>
            <a:r>
              <a:rPr lang="en-IN" dirty="0"/>
              <a:t>              }</a:t>
            </a:r>
          </a:p>
          <a:p>
            <a:r>
              <a:rPr lang="en-IN" dirty="0"/>
              <a:t>          ]</a:t>
            </a:r>
          </a:p>
          <a:p>
            <a:r>
              <a:rPr lang="en-IN" dirty="0"/>
              <a:t>      })</a:t>
            </a:r>
          </a:p>
          <a:p>
            <a:r>
              <a:rPr lang="en-IN" dirty="0"/>
              <a:t>  }</a:t>
            </a:r>
          </a:p>
        </p:txBody>
      </p:sp>
      <p:sp>
        <p:nvSpPr>
          <p:cNvPr id="3" name="Title 2"/>
          <p:cNvSpPr>
            <a:spLocks noGrp="1"/>
          </p:cNvSpPr>
          <p:nvPr>
            <p:ph type="title"/>
          </p:nvPr>
        </p:nvSpPr>
        <p:spPr/>
        <p:txBody>
          <a:bodyPr/>
          <a:lstStyle/>
          <a:p>
            <a:r>
              <a:rPr lang="en-IN" dirty="0" smtClean="0"/>
              <a:t>Adding Two way binding</a:t>
            </a:r>
            <a:endParaRPr lang="en-IN" dirty="0"/>
          </a:p>
        </p:txBody>
      </p:sp>
    </p:spTree>
    <p:extLst>
      <p:ext uri="{BB962C8B-B14F-4D97-AF65-F5344CB8AC3E}">
        <p14:creationId xmlns:p14="http://schemas.microsoft.com/office/powerpoint/2010/main" val="107761983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IN" dirty="0"/>
              <a:t>import './Person.css'</a:t>
            </a:r>
          </a:p>
          <a:p>
            <a:r>
              <a:rPr lang="en-IN" dirty="0" err="1"/>
              <a:t>const</a:t>
            </a:r>
            <a:r>
              <a:rPr lang="en-IN" dirty="0"/>
              <a:t> person=(props)=&gt;{</a:t>
            </a:r>
          </a:p>
          <a:p>
            <a:r>
              <a:rPr lang="en-IN" dirty="0"/>
              <a:t>    return ( //important</a:t>
            </a:r>
          </a:p>
          <a:p>
            <a:r>
              <a:rPr lang="en-IN" dirty="0"/>
              <a:t>       &lt;div </a:t>
            </a:r>
            <a:r>
              <a:rPr lang="en-IN" dirty="0" err="1"/>
              <a:t>className</a:t>
            </a:r>
            <a:r>
              <a:rPr lang="en-IN" dirty="0"/>
              <a:t>="person"&gt;</a:t>
            </a:r>
          </a:p>
          <a:p>
            <a:r>
              <a:rPr lang="en-IN" dirty="0"/>
              <a:t>        &lt;h1 </a:t>
            </a:r>
            <a:r>
              <a:rPr lang="en-IN" dirty="0" err="1"/>
              <a:t>onClick</a:t>
            </a:r>
            <a:r>
              <a:rPr lang="en-IN" dirty="0"/>
              <a:t>={</a:t>
            </a:r>
            <a:r>
              <a:rPr lang="en-IN" dirty="0" err="1"/>
              <a:t>props.click</a:t>
            </a:r>
            <a:r>
              <a:rPr lang="en-IN" dirty="0"/>
              <a:t>}&gt;I am {props.name}!!!, having {</a:t>
            </a:r>
            <a:r>
              <a:rPr lang="en-IN" dirty="0" err="1"/>
              <a:t>Math.floor</a:t>
            </a:r>
            <a:r>
              <a:rPr lang="en-IN" dirty="0"/>
              <a:t>(</a:t>
            </a:r>
            <a:r>
              <a:rPr lang="en-IN" dirty="0" err="1"/>
              <a:t>Math.random</a:t>
            </a:r>
            <a:r>
              <a:rPr lang="en-IN" dirty="0"/>
              <a:t>()*</a:t>
            </a:r>
            <a:r>
              <a:rPr lang="en-IN" dirty="0" err="1"/>
              <a:t>props.value</a:t>
            </a:r>
            <a:r>
              <a:rPr lang="en-IN" dirty="0"/>
              <a:t>)} years experience&lt;/h1&gt;</a:t>
            </a:r>
          </a:p>
          <a:p>
            <a:r>
              <a:rPr lang="en-IN" dirty="0"/>
              <a:t>        &lt;input type="text" </a:t>
            </a:r>
            <a:r>
              <a:rPr lang="en-IN" dirty="0" err="1"/>
              <a:t>onChange</a:t>
            </a:r>
            <a:r>
              <a:rPr lang="en-IN" dirty="0"/>
              <a:t>={</a:t>
            </a:r>
            <a:r>
              <a:rPr lang="en-IN" dirty="0" err="1"/>
              <a:t>props.changed</a:t>
            </a:r>
            <a:r>
              <a:rPr lang="en-IN" dirty="0"/>
              <a:t>}  /&gt;</a:t>
            </a:r>
          </a:p>
          <a:p>
            <a:r>
              <a:rPr lang="en-IN" dirty="0"/>
              <a:t>           &lt;p&gt;{</a:t>
            </a:r>
            <a:r>
              <a:rPr lang="en-IN" dirty="0" err="1"/>
              <a:t>props.children</a:t>
            </a:r>
            <a:r>
              <a:rPr lang="en-IN" dirty="0"/>
              <a:t>}&lt;/p&gt;</a:t>
            </a:r>
          </a:p>
          <a:p>
            <a:r>
              <a:rPr lang="en-IN" dirty="0"/>
              <a:t>       &lt;/div&gt;</a:t>
            </a:r>
          </a:p>
          <a:p>
            <a:r>
              <a:rPr lang="en-IN" dirty="0"/>
              <a:t>           )</a:t>
            </a:r>
          </a:p>
          <a:p>
            <a:r>
              <a:rPr lang="en-IN" dirty="0"/>
              <a:t>}</a:t>
            </a:r>
          </a:p>
        </p:txBody>
      </p:sp>
      <p:sp>
        <p:nvSpPr>
          <p:cNvPr id="3" name="Title 2"/>
          <p:cNvSpPr>
            <a:spLocks noGrp="1"/>
          </p:cNvSpPr>
          <p:nvPr>
            <p:ph type="title"/>
          </p:nvPr>
        </p:nvSpPr>
        <p:spPr/>
        <p:txBody>
          <a:bodyPr/>
          <a:lstStyle/>
          <a:p>
            <a:r>
              <a:rPr lang="en-IN" dirty="0" smtClean="0"/>
              <a:t>Adding Styling with Stylesheets</a:t>
            </a:r>
            <a:endParaRPr lang="en-IN" dirty="0"/>
          </a:p>
        </p:txBody>
      </p:sp>
    </p:spTree>
    <p:extLst>
      <p:ext uri="{BB962C8B-B14F-4D97-AF65-F5344CB8AC3E}">
        <p14:creationId xmlns:p14="http://schemas.microsoft.com/office/powerpoint/2010/main" val="284660891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IN" dirty="0"/>
              <a:t>render() </a:t>
            </a:r>
            <a:r>
              <a:rPr lang="en-IN" dirty="0" smtClean="0"/>
              <a:t>{</a:t>
            </a:r>
            <a:endParaRPr lang="en-IN" dirty="0"/>
          </a:p>
          <a:p>
            <a:r>
              <a:rPr lang="en-IN" dirty="0"/>
              <a:t>      </a:t>
            </a:r>
            <a:r>
              <a:rPr lang="en-IN" dirty="0" err="1"/>
              <a:t>const</a:t>
            </a:r>
            <a:r>
              <a:rPr lang="en-IN" dirty="0"/>
              <a:t> </a:t>
            </a:r>
            <a:r>
              <a:rPr lang="en-IN" dirty="0" err="1"/>
              <a:t>styleProp</a:t>
            </a:r>
            <a:r>
              <a:rPr lang="en-IN" dirty="0"/>
              <a:t>={</a:t>
            </a:r>
          </a:p>
          <a:p>
            <a:r>
              <a:rPr lang="en-IN" dirty="0"/>
              <a:t>          </a:t>
            </a:r>
            <a:r>
              <a:rPr lang="en-IN" dirty="0" err="1"/>
              <a:t>backgroundColor</a:t>
            </a:r>
            <a:r>
              <a:rPr lang="en-IN" dirty="0"/>
              <a:t>:'blue',</a:t>
            </a:r>
          </a:p>
          <a:p>
            <a:r>
              <a:rPr lang="en-IN" dirty="0"/>
              <a:t>          border:'2px solid red',</a:t>
            </a:r>
          </a:p>
          <a:p>
            <a:r>
              <a:rPr lang="en-IN" dirty="0"/>
              <a:t>          </a:t>
            </a:r>
            <a:r>
              <a:rPr lang="en-IN" dirty="0" err="1"/>
              <a:t>color</a:t>
            </a:r>
            <a:r>
              <a:rPr lang="en-IN" dirty="0"/>
              <a:t>:'white</a:t>
            </a:r>
            <a:r>
              <a:rPr lang="en-IN" dirty="0" smtClean="0"/>
              <a:t>'</a:t>
            </a:r>
            <a:endParaRPr lang="en-IN" dirty="0"/>
          </a:p>
          <a:p>
            <a:r>
              <a:rPr lang="en-IN" dirty="0"/>
              <a:t>      </a:t>
            </a:r>
            <a:r>
              <a:rPr lang="en-IN" dirty="0" smtClean="0"/>
              <a:t>}</a:t>
            </a:r>
            <a:endParaRPr lang="en-IN" dirty="0"/>
          </a:p>
          <a:p>
            <a:r>
              <a:rPr lang="en-IN" dirty="0"/>
              <a:t>   return (</a:t>
            </a:r>
          </a:p>
          <a:p>
            <a:r>
              <a:rPr lang="en-IN" dirty="0"/>
              <a:t>      &lt;div </a:t>
            </a:r>
            <a:r>
              <a:rPr lang="en-IN" dirty="0" err="1"/>
              <a:t>className</a:t>
            </a:r>
            <a:r>
              <a:rPr lang="en-IN" dirty="0"/>
              <a:t>="App" </a:t>
            </a:r>
            <a:r>
              <a:rPr lang="en-IN" dirty="0" smtClean="0"/>
              <a:t>&gt;</a:t>
            </a:r>
            <a:endParaRPr lang="en-IN" dirty="0"/>
          </a:p>
          <a:p>
            <a:r>
              <a:rPr lang="en-IN" dirty="0"/>
              <a:t>       &lt;h1&gt;Novice Developer!!!!&lt;/h1&gt;</a:t>
            </a:r>
          </a:p>
          <a:p>
            <a:r>
              <a:rPr lang="en-IN" dirty="0"/>
              <a:t>       {/* Nested element*/}</a:t>
            </a:r>
          </a:p>
          <a:p>
            <a:r>
              <a:rPr lang="en-IN" dirty="0"/>
              <a:t>          {/* second syntax */}</a:t>
            </a:r>
          </a:p>
          <a:p>
            <a:r>
              <a:rPr lang="en-IN" dirty="0"/>
              <a:t>          &lt;button  style={</a:t>
            </a:r>
            <a:r>
              <a:rPr lang="en-IN" dirty="0" err="1"/>
              <a:t>styleProp</a:t>
            </a:r>
            <a:r>
              <a:rPr lang="en-IN" dirty="0" smtClean="0"/>
              <a:t>}  </a:t>
            </a:r>
            <a:endParaRPr lang="en-IN" dirty="0"/>
          </a:p>
        </p:txBody>
      </p:sp>
      <p:sp>
        <p:nvSpPr>
          <p:cNvPr id="3" name="Title 2"/>
          <p:cNvSpPr>
            <a:spLocks noGrp="1"/>
          </p:cNvSpPr>
          <p:nvPr>
            <p:ph type="title"/>
          </p:nvPr>
        </p:nvSpPr>
        <p:spPr/>
        <p:txBody>
          <a:bodyPr/>
          <a:lstStyle/>
          <a:p>
            <a:r>
              <a:rPr lang="en-IN" dirty="0" smtClean="0"/>
              <a:t>Adding Inline Style</a:t>
            </a:r>
            <a:endParaRPr lang="en-IN" dirty="0"/>
          </a:p>
        </p:txBody>
      </p:sp>
    </p:spTree>
    <p:extLst>
      <p:ext uri="{BB962C8B-B14F-4D97-AF65-F5344CB8AC3E}">
        <p14:creationId xmlns:p14="http://schemas.microsoft.com/office/powerpoint/2010/main" val="14188456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let persons = null;</a:t>
            </a:r>
          </a:p>
          <a:p>
            <a:r>
              <a:rPr lang="en-IN" dirty="0"/>
              <a:t>      if ( </a:t>
            </a:r>
            <a:r>
              <a:rPr lang="en-IN" dirty="0" err="1"/>
              <a:t>this.state.showPersons</a:t>
            </a:r>
            <a:r>
              <a:rPr lang="en-IN" dirty="0"/>
              <a:t> )</a:t>
            </a:r>
          </a:p>
          <a:p>
            <a:r>
              <a:rPr lang="en-IN" dirty="0"/>
              <a:t>      {</a:t>
            </a:r>
          </a:p>
          <a:p>
            <a:r>
              <a:rPr lang="en-IN" dirty="0"/>
              <a:t>          persons=(</a:t>
            </a:r>
          </a:p>
          <a:p>
            <a:r>
              <a:rPr lang="en-IN" dirty="0"/>
              <a:t>              &lt;div&gt;</a:t>
            </a:r>
          </a:p>
          <a:p>
            <a:r>
              <a:rPr lang="en-IN" dirty="0"/>
              <a:t>                  &lt;Person name={</a:t>
            </a:r>
            <a:r>
              <a:rPr lang="en-IN" dirty="0" err="1"/>
              <a:t>this.state.persons</a:t>
            </a:r>
            <a:r>
              <a:rPr lang="en-IN" dirty="0"/>
              <a:t>[0].name} value={</a:t>
            </a:r>
            <a:r>
              <a:rPr lang="en-IN" dirty="0" err="1"/>
              <a:t>this.state.persons</a:t>
            </a:r>
            <a:r>
              <a:rPr lang="en-IN" dirty="0"/>
              <a:t>[0].value}/&gt;</a:t>
            </a:r>
          </a:p>
          <a:p>
            <a:r>
              <a:rPr lang="en-IN" dirty="0"/>
              <a:t>                  &lt; Person name={</a:t>
            </a:r>
            <a:r>
              <a:rPr lang="en-IN" dirty="0" err="1"/>
              <a:t>this.state.persons</a:t>
            </a:r>
            <a:r>
              <a:rPr lang="en-IN" dirty="0"/>
              <a:t>[1].name} value={</a:t>
            </a:r>
            <a:r>
              <a:rPr lang="en-IN" dirty="0" err="1"/>
              <a:t>this.state.persons</a:t>
            </a:r>
            <a:r>
              <a:rPr lang="en-IN" dirty="0"/>
              <a:t>[1].value}&gt;</a:t>
            </a:r>
            <a:r>
              <a:rPr lang="en-IN" dirty="0" err="1"/>
              <a:t>Hobby:Listening</a:t>
            </a:r>
            <a:r>
              <a:rPr lang="en-IN" dirty="0"/>
              <a:t> Music&lt;/Person&gt;</a:t>
            </a:r>
          </a:p>
          <a:p>
            <a:r>
              <a:rPr lang="en-IN" dirty="0"/>
              <a:t>                  {/* click here*/}</a:t>
            </a:r>
          </a:p>
          <a:p>
            <a:r>
              <a:rPr lang="en-IN" dirty="0"/>
              <a:t>                  {/*first syntax</a:t>
            </a:r>
            <a:r>
              <a:rPr lang="en-IN" dirty="0" smtClean="0"/>
              <a:t>*/}</a:t>
            </a:r>
            <a:endParaRPr lang="en-IN" dirty="0"/>
          </a:p>
        </p:txBody>
      </p:sp>
      <p:sp>
        <p:nvSpPr>
          <p:cNvPr id="3" name="Title 2"/>
          <p:cNvSpPr>
            <a:spLocks noGrp="1"/>
          </p:cNvSpPr>
          <p:nvPr>
            <p:ph type="title"/>
          </p:nvPr>
        </p:nvSpPr>
        <p:spPr/>
        <p:txBody>
          <a:bodyPr/>
          <a:lstStyle/>
          <a:p>
            <a:r>
              <a:rPr lang="en-IN" dirty="0" smtClean="0"/>
              <a:t>Rendering Lists and Conditional Styles</a:t>
            </a:r>
            <a:endParaRPr lang="en-IN" dirty="0"/>
          </a:p>
        </p:txBody>
      </p:sp>
    </p:spTree>
    <p:extLst>
      <p:ext uri="{BB962C8B-B14F-4D97-AF65-F5344CB8AC3E}">
        <p14:creationId xmlns:p14="http://schemas.microsoft.com/office/powerpoint/2010/main" val="10018130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 &lt;Person name="</a:t>
            </a:r>
            <a:r>
              <a:rPr lang="en-IN" dirty="0" err="1"/>
              <a:t>Vignesh</a:t>
            </a:r>
            <a:r>
              <a:rPr lang="en-IN" dirty="0"/>
              <a:t>" value="24"</a:t>
            </a:r>
          </a:p>
          <a:p>
            <a:r>
              <a:rPr lang="en-IN" dirty="0"/>
              <a:t>                          click={</a:t>
            </a:r>
            <a:r>
              <a:rPr lang="en-IN" dirty="0" err="1"/>
              <a:t>this.handler.bind</a:t>
            </a:r>
            <a:r>
              <a:rPr lang="en-IN" dirty="0"/>
              <a:t>(this, "Bala", "Parameswari")}</a:t>
            </a:r>
          </a:p>
          <a:p>
            <a:r>
              <a:rPr lang="en-IN" dirty="0"/>
              <a:t>                          changed={</a:t>
            </a:r>
            <a:r>
              <a:rPr lang="en-IN" dirty="0" err="1"/>
              <a:t>this.changeHandler</a:t>
            </a:r>
            <a:r>
              <a:rPr lang="en-IN" dirty="0"/>
              <a:t>}</a:t>
            </a:r>
          </a:p>
          <a:p>
            <a:r>
              <a:rPr lang="en-IN" dirty="0"/>
              <a:t>                  /&gt;</a:t>
            </a:r>
          </a:p>
          <a:p>
            <a:r>
              <a:rPr lang="en-IN" dirty="0"/>
              <a:t>                  &lt;Person/&gt;</a:t>
            </a:r>
          </a:p>
          <a:p>
            <a:r>
              <a:rPr lang="en-IN" dirty="0"/>
              <a:t>              &lt;/div&gt;</a:t>
            </a:r>
          </a:p>
          <a:p>
            <a:r>
              <a:rPr lang="en-IN" dirty="0"/>
              <a:t>          )</a:t>
            </a:r>
          </a:p>
          <a:p>
            <a:r>
              <a:rPr lang="en-IN" dirty="0"/>
              <a:t>      }</a:t>
            </a:r>
          </a:p>
        </p:txBody>
      </p:sp>
      <p:sp>
        <p:nvSpPr>
          <p:cNvPr id="3" name="Title 2"/>
          <p:cNvSpPr>
            <a:spLocks noGrp="1"/>
          </p:cNvSpPr>
          <p:nvPr>
            <p:ph type="title"/>
          </p:nvPr>
        </p:nvSpPr>
        <p:spPr/>
        <p:txBody>
          <a:bodyPr/>
          <a:lstStyle/>
          <a:p>
            <a:r>
              <a:rPr lang="en-IN" dirty="0" smtClean="0"/>
              <a:t>Rendering Lists and Conditional Styles</a:t>
            </a:r>
            <a:endParaRPr lang="en-IN" dirty="0"/>
          </a:p>
        </p:txBody>
      </p:sp>
    </p:spTree>
    <p:extLst>
      <p:ext uri="{BB962C8B-B14F-4D97-AF65-F5344CB8AC3E}">
        <p14:creationId xmlns:p14="http://schemas.microsoft.com/office/powerpoint/2010/main" val="5471786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020" y="1066800"/>
            <a:ext cx="9144000" cy="5143500"/>
          </a:xfrm>
          <a:prstGeom prst="rect">
            <a:avLst/>
          </a:prstGeom>
        </p:spPr>
      </p:pic>
    </p:spTree>
    <p:extLst>
      <p:ext uri="{BB962C8B-B14F-4D97-AF65-F5344CB8AC3E}">
        <p14:creationId xmlns:p14="http://schemas.microsoft.com/office/powerpoint/2010/main" val="172018268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 persons=(</a:t>
            </a:r>
          </a:p>
          <a:p>
            <a:r>
              <a:rPr lang="en-IN" dirty="0"/>
              <a:t>              &lt;div&gt;</a:t>
            </a:r>
          </a:p>
          <a:p>
            <a:endParaRPr lang="en-IN" dirty="0"/>
          </a:p>
          <a:p>
            <a:r>
              <a:rPr lang="en-IN" dirty="0"/>
              <a:t>                  {</a:t>
            </a:r>
          </a:p>
          <a:p>
            <a:r>
              <a:rPr lang="en-IN" dirty="0"/>
              <a:t>                      </a:t>
            </a:r>
            <a:r>
              <a:rPr lang="en-IN" dirty="0" err="1"/>
              <a:t>this.state.persons.map</a:t>
            </a:r>
            <a:r>
              <a:rPr lang="en-IN" dirty="0"/>
              <a:t>(person=&gt;{</a:t>
            </a:r>
          </a:p>
          <a:p>
            <a:r>
              <a:rPr lang="en-IN" dirty="0"/>
              <a:t>                          return&lt;Person name={person.name} value={</a:t>
            </a:r>
            <a:r>
              <a:rPr lang="en-IN" dirty="0" err="1"/>
              <a:t>person.value</a:t>
            </a:r>
            <a:r>
              <a:rPr lang="en-IN" dirty="0"/>
              <a:t>}  click={</a:t>
            </a:r>
            <a:r>
              <a:rPr lang="en-IN" dirty="0" err="1"/>
              <a:t>this.handler.bind</a:t>
            </a:r>
            <a:r>
              <a:rPr lang="en-IN" dirty="0"/>
              <a:t>(this, "Bala", "Parameswari")}</a:t>
            </a:r>
          </a:p>
          <a:p>
            <a:r>
              <a:rPr lang="en-IN" dirty="0"/>
              <a:t>                                        changed={</a:t>
            </a:r>
            <a:r>
              <a:rPr lang="en-IN" dirty="0" err="1"/>
              <a:t>this.changeHandler</a:t>
            </a:r>
            <a:r>
              <a:rPr lang="en-IN" dirty="0"/>
              <a:t>}/&gt;</a:t>
            </a:r>
          </a:p>
          <a:p>
            <a:r>
              <a:rPr lang="en-IN" dirty="0"/>
              <a:t>                      })</a:t>
            </a:r>
          </a:p>
          <a:p>
            <a:endParaRPr lang="en-IN" dirty="0"/>
          </a:p>
          <a:p>
            <a:r>
              <a:rPr lang="en-IN" dirty="0"/>
              <a:t>                  }</a:t>
            </a:r>
          </a:p>
        </p:txBody>
      </p:sp>
      <p:sp>
        <p:nvSpPr>
          <p:cNvPr id="3" name="Title 2"/>
          <p:cNvSpPr>
            <a:spLocks noGrp="1"/>
          </p:cNvSpPr>
          <p:nvPr>
            <p:ph type="title"/>
          </p:nvPr>
        </p:nvSpPr>
        <p:spPr/>
        <p:txBody>
          <a:bodyPr/>
          <a:lstStyle/>
          <a:p>
            <a:r>
              <a:rPr lang="en-IN" dirty="0" smtClean="0"/>
              <a:t>Outputting Lists</a:t>
            </a:r>
            <a:endParaRPr lang="en-IN" dirty="0"/>
          </a:p>
        </p:txBody>
      </p:sp>
    </p:spTree>
    <p:extLst>
      <p:ext uri="{BB962C8B-B14F-4D97-AF65-F5344CB8AC3E}">
        <p14:creationId xmlns:p14="http://schemas.microsoft.com/office/powerpoint/2010/main" val="269317815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err="1"/>
              <a:t>npm</a:t>
            </a:r>
            <a:r>
              <a:rPr lang="en-US" dirty="0"/>
              <a:t> start </a:t>
            </a:r>
          </a:p>
          <a:p>
            <a:r>
              <a:rPr lang="en-US" dirty="0"/>
              <a:t>Below adding individual links for above commands for node @8.9.4</a:t>
            </a:r>
          </a:p>
          <a:p>
            <a:r>
              <a:rPr lang="en-US" dirty="0"/>
              <a:t>@</a:t>
            </a:r>
            <a:r>
              <a:rPr lang="en-US" dirty="0" err="1"/>
              <a:t>node_modules</a:t>
            </a:r>
            <a:r>
              <a:rPr lang="en-US" dirty="0"/>
              <a:t>/react-scripts/bin/react-scripts.js  &gt;&gt; line number 35</a:t>
            </a:r>
          </a:p>
          <a:p>
            <a:r>
              <a:rPr lang="en-US" dirty="0"/>
              <a:t>@</a:t>
            </a:r>
            <a:r>
              <a:rPr lang="en-US" dirty="0" err="1"/>
              <a:t>node_modules</a:t>
            </a:r>
            <a:r>
              <a:rPr lang="en-US" dirty="0"/>
              <a:t>/react-scripts/scripts/start.js  &gt;&gt; line number 46</a:t>
            </a:r>
          </a:p>
          <a:p>
            <a:r>
              <a:rPr lang="en-US" dirty="0"/>
              <a:t>@</a:t>
            </a:r>
            <a:r>
              <a:rPr lang="en-US" dirty="0" err="1"/>
              <a:t>node_modules</a:t>
            </a:r>
            <a:r>
              <a:rPr lang="en-US" dirty="0"/>
              <a:t>/react-scripts/</a:t>
            </a:r>
            <a:r>
              <a:rPr lang="en-US" dirty="0" err="1"/>
              <a:t>config</a:t>
            </a:r>
            <a:r>
              <a:rPr lang="en-US" dirty="0"/>
              <a:t>/webpack.config.dev.js &gt;&gt; line number 21, 102</a:t>
            </a:r>
          </a:p>
          <a:p>
            <a:r>
              <a:rPr lang="en-US" dirty="0"/>
              <a:t>@</a:t>
            </a:r>
            <a:r>
              <a:rPr lang="en-US" dirty="0" err="1"/>
              <a:t>node_modules</a:t>
            </a:r>
            <a:r>
              <a:rPr lang="en-US" dirty="0"/>
              <a:t>/react-scripts/</a:t>
            </a:r>
            <a:r>
              <a:rPr lang="en-US" dirty="0" err="1"/>
              <a:t>config</a:t>
            </a:r>
            <a:r>
              <a:rPr lang="en-US" dirty="0"/>
              <a:t>/paths.js &gt;&gt; line number 56</a:t>
            </a:r>
            <a:endParaRPr lang="en-IN" dirty="0"/>
          </a:p>
        </p:txBody>
      </p:sp>
      <p:sp>
        <p:nvSpPr>
          <p:cNvPr id="3" name="Title 2"/>
          <p:cNvSpPr>
            <a:spLocks noGrp="1"/>
          </p:cNvSpPr>
          <p:nvPr>
            <p:ph type="title"/>
          </p:nvPr>
        </p:nvSpPr>
        <p:spPr/>
        <p:txBody>
          <a:bodyPr/>
          <a:lstStyle/>
          <a:p>
            <a:r>
              <a:rPr lang="en-IN" dirty="0" smtClean="0"/>
              <a:t>Index.js</a:t>
            </a:r>
            <a:endParaRPr lang="en-IN" dirty="0"/>
          </a:p>
        </p:txBody>
      </p:sp>
    </p:spTree>
    <p:extLst>
      <p:ext uri="{BB962C8B-B14F-4D97-AF65-F5344CB8AC3E}">
        <p14:creationId xmlns:p14="http://schemas.microsoft.com/office/powerpoint/2010/main" val="3906814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066800"/>
            <a:ext cx="9144000" cy="5143500"/>
          </a:xfrm>
          <a:prstGeom prst="rect">
            <a:avLst/>
          </a:prstGeom>
        </p:spPr>
      </p:pic>
    </p:spTree>
    <p:extLst>
      <p:ext uri="{BB962C8B-B14F-4D97-AF65-F5344CB8AC3E}">
        <p14:creationId xmlns:p14="http://schemas.microsoft.com/office/powerpoint/2010/main" val="134529834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90600"/>
            <a:ext cx="9144000" cy="5143500"/>
          </a:xfrm>
          <a:prstGeom prst="rect">
            <a:avLst/>
          </a:prstGeom>
        </p:spPr>
      </p:pic>
    </p:spTree>
    <p:extLst>
      <p:ext uri="{BB962C8B-B14F-4D97-AF65-F5344CB8AC3E}">
        <p14:creationId xmlns:p14="http://schemas.microsoft.com/office/powerpoint/2010/main" val="345880247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990600"/>
            <a:ext cx="9144000" cy="5143500"/>
          </a:xfrm>
          <a:prstGeom prst="rect">
            <a:avLst/>
          </a:prstGeom>
        </p:spPr>
      </p:pic>
    </p:spTree>
    <p:extLst>
      <p:ext uri="{BB962C8B-B14F-4D97-AF65-F5344CB8AC3E}">
        <p14:creationId xmlns:p14="http://schemas.microsoft.com/office/powerpoint/2010/main" val="286962297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43000"/>
            <a:ext cx="9144000" cy="5143500"/>
          </a:xfrm>
          <a:prstGeom prst="rect">
            <a:avLst/>
          </a:prstGeom>
        </p:spPr>
      </p:pic>
    </p:spTree>
    <p:extLst>
      <p:ext uri="{BB962C8B-B14F-4D97-AF65-F5344CB8AC3E}">
        <p14:creationId xmlns:p14="http://schemas.microsoft.com/office/powerpoint/2010/main" val="261623239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Initial Phase</a:t>
            </a:r>
          </a:p>
          <a:p>
            <a:r>
              <a:rPr lang="en-US" dirty="0"/>
              <a:t>Updating Phase</a:t>
            </a:r>
          </a:p>
          <a:p>
            <a:r>
              <a:rPr lang="en-US" dirty="0"/>
              <a:t>Props change Phase</a:t>
            </a:r>
          </a:p>
          <a:p>
            <a:r>
              <a:rPr lang="en-US" dirty="0"/>
              <a:t>Unmounting Phase</a:t>
            </a:r>
          </a:p>
          <a:p>
            <a:endParaRPr lang="en-IN" dirty="0"/>
          </a:p>
        </p:txBody>
      </p:sp>
      <p:sp>
        <p:nvSpPr>
          <p:cNvPr id="3" name="Title 2"/>
          <p:cNvSpPr>
            <a:spLocks noGrp="1"/>
          </p:cNvSpPr>
          <p:nvPr>
            <p:ph type="title"/>
          </p:nvPr>
        </p:nvSpPr>
        <p:spPr/>
        <p:txBody>
          <a:bodyPr/>
          <a:lstStyle/>
          <a:p>
            <a:r>
              <a:rPr lang="en-IN" dirty="0"/>
              <a:t>React Component Lifecycle</a:t>
            </a:r>
            <a:r>
              <a:rPr lang="en-IN" b="0" dirty="0"/>
              <a:t/>
            </a:r>
            <a:br>
              <a:rPr lang="en-IN" b="0" dirty="0"/>
            </a:br>
            <a:endParaRPr lang="en-IN" dirty="0"/>
          </a:p>
        </p:txBody>
      </p:sp>
    </p:spTree>
    <p:extLst>
      <p:ext uri="{BB962C8B-B14F-4D97-AF65-F5344CB8AC3E}">
        <p14:creationId xmlns:p14="http://schemas.microsoft.com/office/powerpoint/2010/main" val="158901758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2000/1*sn-ftowp0_VVRbeUAFEC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199"/>
            <a:ext cx="9058892" cy="4185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5632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contribute.geeksforgeeks.org/wp-content/uploads/lifecycle_reactj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62" y="1371600"/>
            <a:ext cx="8953497"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5569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React Component Lifecycle</a:t>
            </a:r>
            <a:r>
              <a:rPr lang="en-IN" b="0" dirty="0"/>
              <a:t/>
            </a:r>
            <a:br>
              <a:rPr lang="en-IN" b="0" dirty="0"/>
            </a:br>
            <a:endParaRPr lang="en-IN" dirty="0"/>
          </a:p>
        </p:txBody>
      </p:sp>
      <p:pic>
        <p:nvPicPr>
          <p:cNvPr id="14338" name="Picture 2" descr="lifecycle of components - React Component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752599"/>
            <a:ext cx="8915400" cy="3927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9500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514F291-B47C-48A1-B199-EBD0A7B4E780}">
  <ds:schemaRefs>
    <ds:schemaRef ds:uri="http://schemas.microsoft.com/office/2006/documentManagement/types"/>
    <ds:schemaRef ds:uri="http://www.w3.org/XML/1998/namespace"/>
    <ds:schemaRef ds:uri="http://purl.org/dc/terms/"/>
    <ds:schemaRef ds:uri="http://purl.org/dc/elements/1.1/"/>
    <ds:schemaRef ds:uri="http://purl.org/dc/dcmitype/"/>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5612</TotalTime>
  <Words>3980</Words>
  <Application>Microsoft Office PowerPoint</Application>
  <PresentationFormat>On-screen Show (4:3)</PresentationFormat>
  <Paragraphs>650</Paragraphs>
  <Slides>140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140</vt:i4>
      </vt:variant>
    </vt:vector>
  </HeadingPairs>
  <TitlesOfParts>
    <vt:vector size="145" baseType="lpstr">
      <vt:lpstr>Arial</vt:lpstr>
      <vt:lpstr>Calibri</vt:lpstr>
      <vt:lpstr>inherit</vt:lpstr>
      <vt:lpstr>verdana</vt:lpstr>
      <vt:lpstr>Pencils_02_2012</vt:lpstr>
      <vt:lpstr>PowerPoint Presentation</vt:lpstr>
      <vt:lpstr>React</vt:lpstr>
      <vt:lpstr>PowerPoint Presentation</vt:lpstr>
      <vt:lpstr>PowerPoint Presentation</vt:lpstr>
      <vt:lpstr>What Is React? </vt:lpstr>
      <vt:lpstr>What Is React? </vt:lpstr>
      <vt:lpstr>What is React</vt:lpstr>
      <vt:lpstr>Java script Frameworks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of JavaScript Frameworks</vt:lpstr>
      <vt:lpstr>JavaScript Frameworks</vt:lpstr>
      <vt:lpstr>React vs Angular</vt:lpstr>
      <vt:lpstr>Why React?</vt:lpstr>
      <vt:lpstr>Why React</vt:lpstr>
      <vt:lpstr>Features of React</vt:lpstr>
      <vt:lpstr>Features Of React </vt:lpstr>
      <vt:lpstr>PowerPoint Presentation</vt:lpstr>
      <vt:lpstr>PowerPoint Presentation</vt:lpstr>
      <vt:lpstr>.npmrc settings</vt:lpstr>
      <vt:lpstr>Yarn vs NPM</vt:lpstr>
      <vt:lpstr>Yarn vs NPM</vt:lpstr>
      <vt:lpstr>Yarn </vt:lpstr>
      <vt:lpstr>Create React Project</vt:lpstr>
      <vt:lpstr>PowerPoint Presentation</vt:lpstr>
      <vt:lpstr>PowerPoint Presentation</vt:lpstr>
      <vt:lpstr>PowerPoint Presentation</vt:lpstr>
      <vt:lpstr>PowerPoint Presentation</vt:lpstr>
      <vt:lpstr>PowerPoint Presentation</vt:lpstr>
      <vt:lpstr>JSX</vt:lpstr>
      <vt:lpstr>PowerPoint Presentation</vt:lpstr>
      <vt:lpstr>JSX</vt:lpstr>
      <vt:lpstr>JSX Internals</vt:lpstr>
      <vt:lpstr>JSX Restrictions</vt:lpstr>
      <vt:lpstr>Core Functional Components</vt:lpstr>
      <vt:lpstr>Working with reusable components</vt:lpstr>
      <vt:lpstr>Output Dynamic Content</vt:lpstr>
      <vt:lpstr>Why updating Real DOM is slow:</vt:lpstr>
      <vt:lpstr>Why updating Real DOM is slow:</vt:lpstr>
      <vt:lpstr>Virtual DOM</vt:lpstr>
      <vt:lpstr>Virtual DOM</vt:lpstr>
      <vt:lpstr>Virtual DOM</vt:lpstr>
      <vt:lpstr>Virtual DOM</vt:lpstr>
      <vt:lpstr>Virtual DOM</vt:lpstr>
      <vt:lpstr>Virtual DOM Steps for DIFF Algorithm</vt:lpstr>
      <vt:lpstr>Virtual DOM Steps for DIFF Algorithm</vt:lpstr>
      <vt:lpstr>Virtual DOM Steps for DIFF Algorithm</vt:lpstr>
      <vt:lpstr>Virtual DOM</vt:lpstr>
      <vt:lpstr>Virtual DOM</vt:lpstr>
      <vt:lpstr>Virtual DOM</vt:lpstr>
      <vt:lpstr>Virtual DOM</vt:lpstr>
      <vt:lpstr>Service Worker</vt:lpstr>
      <vt:lpstr>Service Worker</vt:lpstr>
      <vt:lpstr>Service Worker</vt:lpstr>
      <vt:lpstr>Service Worker</vt:lpstr>
      <vt:lpstr>Service Worker</vt:lpstr>
      <vt:lpstr>Service Worker</vt:lpstr>
      <vt:lpstr>Service Worker</vt:lpstr>
      <vt:lpstr>Service Workers</vt:lpstr>
      <vt:lpstr>Require vs Import</vt:lpstr>
      <vt:lpstr>Different types of export</vt:lpstr>
      <vt:lpstr>Named Export</vt:lpstr>
      <vt:lpstr>Named Export</vt:lpstr>
      <vt:lpstr>Default exports (one per module)</vt:lpstr>
      <vt:lpstr>Mixed Default and Named Exports</vt:lpstr>
      <vt:lpstr>Cyclical Dependency</vt:lpstr>
      <vt:lpstr>Facebook Components</vt:lpstr>
      <vt:lpstr>Building Blocks</vt:lpstr>
      <vt:lpstr>Components </vt:lpstr>
      <vt:lpstr>Props</vt:lpstr>
      <vt:lpstr>Props</vt:lpstr>
      <vt:lpstr>Understanding the Children Property</vt:lpstr>
      <vt:lpstr>Understanding and using state</vt:lpstr>
      <vt:lpstr>Understanding and using state</vt:lpstr>
      <vt:lpstr>Understanding and using state</vt:lpstr>
      <vt:lpstr>Passing method references between components</vt:lpstr>
      <vt:lpstr>Passing method references between components</vt:lpstr>
      <vt:lpstr>Adding Two way binding</vt:lpstr>
      <vt:lpstr>Adding Two way binding</vt:lpstr>
      <vt:lpstr>Adding Styling with Stylesheets</vt:lpstr>
      <vt:lpstr>Adding Inline Style</vt:lpstr>
      <vt:lpstr>Rendering Lists and Conditional Styles</vt:lpstr>
      <vt:lpstr>Rendering Lists and Conditional Styles</vt:lpstr>
      <vt:lpstr>Outputting Lists</vt:lpstr>
      <vt:lpstr>Index.js</vt:lpstr>
      <vt:lpstr>PowerPoint Presentation</vt:lpstr>
      <vt:lpstr>PowerPoint Presentation</vt:lpstr>
      <vt:lpstr>PowerPoint Presentation</vt:lpstr>
      <vt:lpstr>PowerPoint Presentation</vt:lpstr>
      <vt:lpstr>React Component Lifecycle </vt:lpstr>
      <vt:lpstr>PowerPoint Presentation</vt:lpstr>
      <vt:lpstr>PowerPoint Presentation</vt:lpstr>
      <vt:lpstr>React Component Lifecycle </vt:lpstr>
      <vt:lpstr>Initial Phase</vt:lpstr>
      <vt:lpstr>Updating Phase</vt:lpstr>
      <vt:lpstr> Props Change Phase</vt:lpstr>
      <vt:lpstr> The Unmounting Phase</vt:lpstr>
      <vt:lpstr>Create React App</vt:lpstr>
      <vt:lpstr>PowerPoint Presentation</vt:lpstr>
      <vt:lpstr>PowerPoint Presentation</vt:lpstr>
      <vt:lpstr>PowerPoint Presentation</vt:lpstr>
      <vt:lpstr>PowerPoint Presentation</vt:lpstr>
      <vt:lpstr>PowerPoint Presentation</vt:lpstr>
      <vt:lpstr>PowerPoint Presentation</vt:lpstr>
      <vt:lpstr>React Router</vt:lpstr>
      <vt:lpstr>React Router</vt:lpstr>
      <vt:lpstr>Data Fetching </vt:lpstr>
      <vt:lpstr>Data Fetching </vt:lpstr>
      <vt:lpstr>Context API</vt:lpstr>
      <vt:lpstr>Redux</vt:lpstr>
      <vt:lpstr>REDUX</vt:lpstr>
      <vt:lpstr>THREE PRINCIPLES OF REDUX </vt:lpstr>
      <vt:lpstr>Store</vt:lpstr>
      <vt:lpstr>Redux Project</vt:lpstr>
      <vt:lpstr>Redux</vt:lpstr>
      <vt:lpstr>Redux with mongodb</vt:lpstr>
      <vt:lpstr>Redux Async</vt:lpstr>
      <vt:lpstr>React Native</vt:lpstr>
      <vt:lpstr>React Native Features </vt:lpstr>
      <vt:lpstr>Advantages</vt:lpstr>
      <vt:lpstr>Limitations</vt:lpstr>
      <vt:lpstr>Installation</vt:lpstr>
      <vt:lpstr>Emulators</vt:lpstr>
      <vt:lpstr>Bundling</vt:lpstr>
      <vt:lpstr>Enzymes</vt:lpstr>
      <vt:lpstr>Installation</vt:lpstr>
      <vt:lpstr>Jest  Unit Testing</vt:lpstr>
      <vt:lpstr>Parcel Bundler</vt:lpstr>
      <vt:lpstr>Parcel Bundler</vt:lpstr>
      <vt:lpstr>Parcel Bundler</vt:lpstr>
      <vt:lpstr>Parcel Bundler</vt:lpstr>
      <vt:lpstr>E2e testing</vt:lpstr>
      <vt:lpstr>PowerPoint Presentation</vt:lpstr>
      <vt:lpstr>Module Summary</vt:lpstr>
    </vt:vector>
  </TitlesOfParts>
  <Company>Accenture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Bala</cp:lastModifiedBy>
  <cp:revision>555</cp:revision>
  <dcterms:created xsi:type="dcterms:W3CDTF">2012-03-13T15:47:14Z</dcterms:created>
  <dcterms:modified xsi:type="dcterms:W3CDTF">2019-03-23T04:28:20Z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